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7"/>
  </p:notesMasterIdLst>
  <p:sldIdLst>
    <p:sldId id="257" r:id="rId2"/>
    <p:sldId id="264" r:id="rId3"/>
    <p:sldId id="266" r:id="rId4"/>
    <p:sldId id="1280" r:id="rId5"/>
    <p:sldId id="268" r:id="rId6"/>
    <p:sldId id="288" r:id="rId7"/>
    <p:sldId id="265" r:id="rId8"/>
    <p:sldId id="280" r:id="rId9"/>
    <p:sldId id="1287" r:id="rId10"/>
    <p:sldId id="1288" r:id="rId11"/>
    <p:sldId id="1289" r:id="rId12"/>
    <p:sldId id="1290" r:id="rId13"/>
    <p:sldId id="1291" r:id="rId14"/>
    <p:sldId id="284" r:id="rId15"/>
    <p:sldId id="1301" r:id="rId16"/>
    <p:sldId id="1302" r:id="rId17"/>
    <p:sldId id="1303" r:id="rId18"/>
    <p:sldId id="1304" r:id="rId19"/>
    <p:sldId id="293" r:id="rId20"/>
    <p:sldId id="292" r:id="rId21"/>
    <p:sldId id="1284" r:id="rId22"/>
    <p:sldId id="1285" r:id="rId23"/>
    <p:sldId id="1292" r:id="rId24"/>
    <p:sldId id="1305" r:id="rId25"/>
    <p:sldId id="277" r:id="rId26"/>
    <p:sldId id="1297" r:id="rId27"/>
    <p:sldId id="1296" r:id="rId28"/>
    <p:sldId id="1293" r:id="rId29"/>
    <p:sldId id="1294" r:id="rId30"/>
    <p:sldId id="1295" r:id="rId31"/>
    <p:sldId id="1298" r:id="rId32"/>
    <p:sldId id="1299" r:id="rId33"/>
    <p:sldId id="1300" r:id="rId34"/>
    <p:sldId id="276" r:id="rId35"/>
    <p:sldId id="282" r:id="rId36"/>
  </p:sldIdLst>
  <p:sldSz cx="9144000" cy="6858000" type="screen4x3"/>
  <p:notesSz cx="20104100" cy="11309350"/>
  <p:embeddedFontLs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Helvetica" panose="020B0604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46">
          <p15:clr>
            <a:srgbClr val="A4A3A4"/>
          </p15:clr>
        </p15:guide>
        <p15:guide id="2" pos="982">
          <p15:clr>
            <a:srgbClr val="A4A3A4"/>
          </p15:clr>
        </p15:guide>
        <p15:guide id="3" orient="horz" pos="726">
          <p15:clr>
            <a:srgbClr val="747775"/>
          </p15:clr>
        </p15:guide>
        <p15:guide id="4" orient="horz" pos="4137">
          <p15:clr>
            <a:srgbClr val="747775"/>
          </p15:clr>
        </p15:guide>
        <p15:guide id="5" pos="4041">
          <p15:clr>
            <a:srgbClr val="747775"/>
          </p15:clr>
        </p15:guide>
        <p15:guide id="6" pos="5233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66C566-6806-523C-8628-E4789534B8F3}" name="Josephine Sanny" initials="JS" userId="31d3b0a0d6501dd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niface Dulani" initials="BD" lastIdx="14" clrIdx="0">
    <p:extLst>
      <p:ext uri="{19B8F6BF-5375-455C-9EA6-DF929625EA0E}">
        <p15:presenceInfo xmlns:p15="http://schemas.microsoft.com/office/powerpoint/2012/main" userId="S-1-5-21-1874443819-1854570843-2210025429-10524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7807"/>
  </p:normalViewPr>
  <p:slideViewPr>
    <p:cSldViewPr snapToGrid="0">
      <p:cViewPr varScale="1">
        <p:scale>
          <a:sx n="55" d="100"/>
          <a:sy n="55" d="100"/>
        </p:scale>
        <p:origin x="1440" y="48"/>
      </p:cViewPr>
      <p:guideLst>
        <p:guide orient="horz" pos="1746"/>
        <p:guide pos="982"/>
        <p:guide orient="horz" pos="726"/>
        <p:guide orient="horz" pos="4137"/>
        <p:guide pos="4041"/>
        <p:guide pos="5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My%20Drive\Eric%20M&amp;E\Analysis%20excel\AB%20data%20analysis%20template-ENG%20(35)%20-%20Copy%20-%20Copy%20-%20Copy.xlsb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sephinesanny\Downloads\%20Democracy%20updated%20with%20latest%20dta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'Demo_W A vrs continent'!$A$3</c:f>
              <c:strCache>
                <c:ptCount val="1"/>
                <c:pt idx="0">
                  <c:v>West African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'Demo_W A vrs continent'!$B$2:$E$2</c:f>
              <c:strCache>
                <c:ptCount val="4"/>
                <c:pt idx="0">
                  <c:v>Reject one-party rule</c:v>
                </c:pt>
                <c:pt idx="1">
                  <c:v>Reject one-man rule</c:v>
                </c:pt>
                <c:pt idx="2">
                  <c:v>Reject military rule</c:v>
                </c:pt>
                <c:pt idx="3">
                  <c:v>Prefer democracy</c:v>
                </c:pt>
              </c:strCache>
            </c:strRef>
          </c:cat>
          <c:val>
            <c:numRef>
              <c:f>'Demo_W A vrs continent'!$B$3:$E$3</c:f>
              <c:numCache>
                <c:formatCode>0%</c:formatCode>
                <c:ptCount val="4"/>
                <c:pt idx="0">
                  <c:v>0.83</c:v>
                </c:pt>
                <c:pt idx="1">
                  <c:v>0.8</c:v>
                </c:pt>
                <c:pt idx="2">
                  <c:v>0.57999999999999996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0-FC4D-83E7-91B76F8CDB0B}"/>
            </c:ext>
          </c:extLst>
        </c:ser>
        <c:ser>
          <c:idx val="1"/>
          <c:order val="1"/>
          <c:tx>
            <c:strRef>
              <c:f>'Demo_W A vrs continent'!$A$4</c:f>
              <c:strCache>
                <c:ptCount val="1"/>
                <c:pt idx="0">
                  <c:v>39-country 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'Demo_W A vrs continent'!$B$2:$E$2</c:f>
              <c:strCache>
                <c:ptCount val="4"/>
                <c:pt idx="0">
                  <c:v>Reject one-party rule</c:v>
                </c:pt>
                <c:pt idx="1">
                  <c:v>Reject one-man rule</c:v>
                </c:pt>
                <c:pt idx="2">
                  <c:v>Reject military rule</c:v>
                </c:pt>
                <c:pt idx="3">
                  <c:v>Prefer democracy</c:v>
                </c:pt>
              </c:strCache>
            </c:strRef>
          </c:cat>
          <c:val>
            <c:numRef>
              <c:f>'Demo_W A vrs continent'!$B$4:$E$4</c:f>
              <c:numCache>
                <c:formatCode>0%</c:formatCode>
                <c:ptCount val="4"/>
                <c:pt idx="0">
                  <c:v>0.78</c:v>
                </c:pt>
                <c:pt idx="1">
                  <c:v>0.8</c:v>
                </c:pt>
                <c:pt idx="2">
                  <c:v>0.66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0-FC4D-83E7-91B76F8CD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1107423856"/>
        <c:axId val="483788111"/>
      </c:barChart>
      <c:catAx>
        <c:axId val="110742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483788111"/>
        <c:crosses val="autoZero"/>
        <c:auto val="1"/>
        <c:lblAlgn val="ctr"/>
        <c:lblOffset val="100"/>
        <c:noMultiLvlLbl val="0"/>
      </c:catAx>
      <c:valAx>
        <c:axId val="483788111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107423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4F-9446-9CF4-A821297ED3A4}"/>
              </c:ext>
            </c:extLst>
          </c:dPt>
          <c:dPt>
            <c:idx val="16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4F-9446-9CF4-A821297ED3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'Accountable government'!$U$7:$U$23</c:f>
              <c:strCache>
                <c:ptCount val="17"/>
                <c:pt idx="0">
                  <c:v>Niger</c:v>
                </c:pt>
                <c:pt idx="1">
                  <c:v>Senegal</c:v>
                </c:pt>
                <c:pt idx="2">
                  <c:v>Burkina Faso</c:v>
                </c:pt>
                <c:pt idx="3">
                  <c:v>Mauritania</c:v>
                </c:pt>
                <c:pt idx="4">
                  <c:v>Guinea</c:v>
                </c:pt>
                <c:pt idx="5">
                  <c:v>Togo</c:v>
                </c:pt>
                <c:pt idx="6">
                  <c:v>Benin</c:v>
                </c:pt>
                <c:pt idx="7">
                  <c:v>Mali</c:v>
                </c:pt>
                <c:pt idx="8">
                  <c:v>Côte d'Ivoire</c:v>
                </c:pt>
                <c:pt idx="9">
                  <c:v>Nigeria</c:v>
                </c:pt>
                <c:pt idx="10">
                  <c:v>Gambia</c:v>
                </c:pt>
                <c:pt idx="11">
                  <c:v>Liberia</c:v>
                </c:pt>
                <c:pt idx="12">
                  <c:v>Cabo Verde</c:v>
                </c:pt>
                <c:pt idx="13">
                  <c:v>Sierra Leone</c:v>
                </c:pt>
                <c:pt idx="14">
                  <c:v>Ghana</c:v>
                </c:pt>
                <c:pt idx="15">
                  <c:v>39-country average </c:v>
                </c:pt>
                <c:pt idx="16">
                  <c:v>West African average</c:v>
                </c:pt>
              </c:strCache>
            </c:strRef>
          </c:cat>
          <c:val>
            <c:numRef>
              <c:f>'Accountable government'!$V$7:$V$23</c:f>
              <c:numCache>
                <c:formatCode>0%</c:formatCode>
                <c:ptCount val="17"/>
                <c:pt idx="0">
                  <c:v>0.41249999999999998</c:v>
                </c:pt>
                <c:pt idx="1">
                  <c:v>0.45454545454545459</c:v>
                </c:pt>
                <c:pt idx="2">
                  <c:v>0.51166666666666671</c:v>
                </c:pt>
                <c:pt idx="3">
                  <c:v>0.51583333333333337</c:v>
                </c:pt>
                <c:pt idx="4">
                  <c:v>0.54583333333333339</c:v>
                </c:pt>
                <c:pt idx="5">
                  <c:v>0.56333333333333335</c:v>
                </c:pt>
                <c:pt idx="6">
                  <c:v>0.58534554537885097</c:v>
                </c:pt>
                <c:pt idx="7">
                  <c:v>0.60499999999999998</c:v>
                </c:pt>
                <c:pt idx="8">
                  <c:v>0.61980033277870217</c:v>
                </c:pt>
                <c:pt idx="9">
                  <c:v>0.65333333333333332</c:v>
                </c:pt>
                <c:pt idx="10">
                  <c:v>0.66694421315570362</c:v>
                </c:pt>
                <c:pt idx="11">
                  <c:v>0.67</c:v>
                </c:pt>
                <c:pt idx="12">
                  <c:v>0.67863105175292149</c:v>
                </c:pt>
                <c:pt idx="13">
                  <c:v>0.7119067443796836</c:v>
                </c:pt>
                <c:pt idx="14">
                  <c:v>0.77731442869057543</c:v>
                </c:pt>
                <c:pt idx="15">
                  <c:v>0.6</c:v>
                </c:pt>
                <c:pt idx="16">
                  <c:v>0.5981325180454593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4F-9446-9CF4-A821297ED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708007327"/>
        <c:axId val="2102030240"/>
      </c:barChart>
      <c:catAx>
        <c:axId val="708007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102030240"/>
        <c:crosses val="autoZero"/>
        <c:auto val="1"/>
        <c:lblAlgn val="ctr"/>
        <c:lblOffset val="100"/>
        <c:noMultiLvlLbl val="0"/>
      </c:catAx>
      <c:valAx>
        <c:axId val="21020302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70800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pattFill prst="pct50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A-CE45-BF42-D054432AC369}"/>
              </c:ext>
            </c:extLst>
          </c:dPt>
          <c:dPt>
            <c:idx val="16"/>
            <c:invertIfNegative val="0"/>
            <c:bubble3D val="0"/>
            <c:spPr>
              <a:pattFill prst="pct50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A-CE45-BF42-D054432AC3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'Support elections'!$V$5:$V$21</c:f>
              <c:strCache>
                <c:ptCount val="17"/>
                <c:pt idx="0">
                  <c:v>Mali</c:v>
                </c:pt>
                <c:pt idx="1">
                  <c:v>Burkina Faso</c:v>
                </c:pt>
                <c:pt idx="2">
                  <c:v>Nigeria</c:v>
                </c:pt>
                <c:pt idx="3">
                  <c:v>Togo</c:v>
                </c:pt>
                <c:pt idx="4">
                  <c:v>Guinea</c:v>
                </c:pt>
                <c:pt idx="5">
                  <c:v>Côte d'Ivoire</c:v>
                </c:pt>
                <c:pt idx="6">
                  <c:v>Niger</c:v>
                </c:pt>
                <c:pt idx="7">
                  <c:v>Cabo Verde</c:v>
                </c:pt>
                <c:pt idx="8">
                  <c:v>Mauritania</c:v>
                </c:pt>
                <c:pt idx="9">
                  <c:v>Gambia</c:v>
                </c:pt>
                <c:pt idx="10">
                  <c:v>Senegal</c:v>
                </c:pt>
                <c:pt idx="11">
                  <c:v>Ghana</c:v>
                </c:pt>
                <c:pt idx="12">
                  <c:v>Benin</c:v>
                </c:pt>
                <c:pt idx="13">
                  <c:v>Sierra Leone</c:v>
                </c:pt>
                <c:pt idx="14">
                  <c:v>Liberia</c:v>
                </c:pt>
                <c:pt idx="15">
                  <c:v>39-country average</c:v>
                </c:pt>
                <c:pt idx="16">
                  <c:v>West African average</c:v>
                </c:pt>
              </c:strCache>
            </c:strRef>
          </c:cat>
          <c:val>
            <c:numRef>
              <c:f>'Support elections'!$W$5:$W$21</c:f>
              <c:numCache>
                <c:formatCode>0%</c:formatCode>
                <c:ptCount val="17"/>
                <c:pt idx="0">
                  <c:v>0.66833333333333333</c:v>
                </c:pt>
                <c:pt idx="1">
                  <c:v>0.70358034970857619</c:v>
                </c:pt>
                <c:pt idx="2">
                  <c:v>0.71107410491257284</c:v>
                </c:pt>
                <c:pt idx="3">
                  <c:v>0.739383846794338</c:v>
                </c:pt>
                <c:pt idx="4">
                  <c:v>0.75</c:v>
                </c:pt>
                <c:pt idx="5">
                  <c:v>0.75749999999999995</c:v>
                </c:pt>
                <c:pt idx="6">
                  <c:v>0.76602830974188174</c:v>
                </c:pt>
                <c:pt idx="7">
                  <c:v>0.78631051752921532</c:v>
                </c:pt>
                <c:pt idx="8">
                  <c:v>0.80266444629475431</c:v>
                </c:pt>
                <c:pt idx="9">
                  <c:v>0.81099084096586171</c:v>
                </c:pt>
                <c:pt idx="10">
                  <c:v>0.82318598832360301</c:v>
                </c:pt>
                <c:pt idx="11">
                  <c:v>0.83903252710592158</c:v>
                </c:pt>
                <c:pt idx="12">
                  <c:v>0.8633333333333334</c:v>
                </c:pt>
                <c:pt idx="13">
                  <c:v>0.89083333333333337</c:v>
                </c:pt>
                <c:pt idx="14">
                  <c:v>0.91916666666666669</c:v>
                </c:pt>
                <c:pt idx="15">
                  <c:v>0.75268494501489847</c:v>
                </c:pt>
                <c:pt idx="16">
                  <c:v>0.78876117320289274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BA-CE45-BF42-D054432AC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088922992"/>
        <c:axId val="2102227104"/>
      </c:barChart>
      <c:catAx>
        <c:axId val="108892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102227104"/>
        <c:crosses val="autoZero"/>
        <c:auto val="1"/>
        <c:lblAlgn val="ctr"/>
        <c:lblOffset val="100"/>
        <c:noMultiLvlLbl val="0"/>
      </c:catAx>
      <c:valAx>
        <c:axId val="210222710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8892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pattFill prst="pct50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EA-F343-961F-5BBB8991F16D}"/>
              </c:ext>
            </c:extLst>
          </c:dPt>
          <c:dPt>
            <c:idx val="16"/>
            <c:invertIfNegative val="0"/>
            <c:bubble3D val="0"/>
            <c:spPr>
              <a:pattFill prst="pct50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EA-F343-961F-5BBB8991F1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'Term limits'!$V$7:$V$23</c:f>
              <c:strCache>
                <c:ptCount val="17"/>
                <c:pt idx="0">
                  <c:v>Cabo Verde</c:v>
                </c:pt>
                <c:pt idx="1">
                  <c:v>Mali</c:v>
                </c:pt>
                <c:pt idx="2">
                  <c:v>Burkina Faso</c:v>
                </c:pt>
                <c:pt idx="3">
                  <c:v>Sierra Leone</c:v>
                </c:pt>
                <c:pt idx="4">
                  <c:v>Ghana</c:v>
                </c:pt>
                <c:pt idx="5">
                  <c:v>Côte d'Ivoire</c:v>
                </c:pt>
                <c:pt idx="6">
                  <c:v>Senegal</c:v>
                </c:pt>
                <c:pt idx="7">
                  <c:v>Mauritania</c:v>
                </c:pt>
                <c:pt idx="8">
                  <c:v>Niger</c:v>
                </c:pt>
                <c:pt idx="9">
                  <c:v>Gambia</c:v>
                </c:pt>
                <c:pt idx="10">
                  <c:v>Togo</c:v>
                </c:pt>
                <c:pt idx="11">
                  <c:v>Liberia</c:v>
                </c:pt>
                <c:pt idx="12">
                  <c:v>Nigeria</c:v>
                </c:pt>
                <c:pt idx="13">
                  <c:v>Benin</c:v>
                </c:pt>
                <c:pt idx="14">
                  <c:v>Guinea</c:v>
                </c:pt>
                <c:pt idx="15">
                  <c:v>39-country average</c:v>
                </c:pt>
                <c:pt idx="16">
                  <c:v>West African average</c:v>
                </c:pt>
              </c:strCache>
            </c:strRef>
          </c:cat>
          <c:val>
            <c:numRef>
              <c:f>'Term limits'!$W$7:$W$23</c:f>
              <c:numCache>
                <c:formatCode>0%</c:formatCode>
                <c:ptCount val="17"/>
                <c:pt idx="0">
                  <c:v>0.63355592654424031</c:v>
                </c:pt>
                <c:pt idx="1">
                  <c:v>0.68166666666666664</c:v>
                </c:pt>
                <c:pt idx="2">
                  <c:v>0.6958333333333333</c:v>
                </c:pt>
                <c:pt idx="3">
                  <c:v>0.72166666666666668</c:v>
                </c:pt>
                <c:pt idx="4">
                  <c:v>0.76186511240632804</c:v>
                </c:pt>
                <c:pt idx="5">
                  <c:v>0.78101582014987514</c:v>
                </c:pt>
                <c:pt idx="6">
                  <c:v>0.79249999999999998</c:v>
                </c:pt>
                <c:pt idx="7">
                  <c:v>0.79416666666666669</c:v>
                </c:pt>
                <c:pt idx="8">
                  <c:v>0.79549248747913182</c:v>
                </c:pt>
                <c:pt idx="9">
                  <c:v>0.82250000000000001</c:v>
                </c:pt>
                <c:pt idx="10">
                  <c:v>0.82416666666666671</c:v>
                </c:pt>
                <c:pt idx="11">
                  <c:v>0.83</c:v>
                </c:pt>
                <c:pt idx="12">
                  <c:v>0.86488740617180992</c:v>
                </c:pt>
                <c:pt idx="13">
                  <c:v>0.88416666666666655</c:v>
                </c:pt>
                <c:pt idx="14">
                  <c:v>0.88824020016680572</c:v>
                </c:pt>
                <c:pt idx="15">
                  <c:v>0.71993653924490275</c:v>
                </c:pt>
                <c:pt idx="16">
                  <c:v>0.78478157463899056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EA-F343-961F-5BBB8991F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806945152"/>
        <c:axId val="408732751"/>
      </c:barChart>
      <c:catAx>
        <c:axId val="180694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408732751"/>
        <c:crosses val="autoZero"/>
        <c:auto val="1"/>
        <c:lblAlgn val="ctr"/>
        <c:lblOffset val="100"/>
        <c:noMultiLvlLbl val="0"/>
      </c:catAx>
      <c:valAx>
        <c:axId val="40873275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80694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47-F747-AB0A-7422774E2939}"/>
              </c:ext>
            </c:extLst>
          </c:dPt>
          <c:dPt>
            <c:idx val="16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47-F747-AB0A-7422774E29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'Armed forces never intervene'!$X$8:$X$24</c:f>
              <c:strCache>
                <c:ptCount val="17"/>
                <c:pt idx="0">
                  <c:v>Ghana</c:v>
                </c:pt>
                <c:pt idx="1">
                  <c:v>Nigeria</c:v>
                </c:pt>
                <c:pt idx="2">
                  <c:v>Gambia</c:v>
                </c:pt>
                <c:pt idx="3">
                  <c:v>Mauritania</c:v>
                </c:pt>
                <c:pt idx="4">
                  <c:v>Sierra Leone</c:v>
                </c:pt>
                <c:pt idx="5">
                  <c:v>Liberia</c:v>
                </c:pt>
                <c:pt idx="6">
                  <c:v>Benin</c:v>
                </c:pt>
                <c:pt idx="7">
                  <c:v>Senegal</c:v>
                </c:pt>
                <c:pt idx="8">
                  <c:v>Cabo Verde</c:v>
                </c:pt>
                <c:pt idx="9">
                  <c:v>Togo</c:v>
                </c:pt>
                <c:pt idx="10">
                  <c:v>Burkina Faso</c:v>
                </c:pt>
                <c:pt idx="11">
                  <c:v>Niger</c:v>
                </c:pt>
                <c:pt idx="12">
                  <c:v>Guinea</c:v>
                </c:pt>
                <c:pt idx="13">
                  <c:v>Côte d'Ivoire</c:v>
                </c:pt>
                <c:pt idx="14">
                  <c:v>Mali</c:v>
                </c:pt>
                <c:pt idx="15">
                  <c:v>39-country average</c:v>
                </c:pt>
                <c:pt idx="16">
                  <c:v>West African average</c:v>
                </c:pt>
              </c:strCache>
            </c:strRef>
          </c:cat>
          <c:val>
            <c:numRef>
              <c:f>'Armed forces never intervene'!$Y$8:$Y$24</c:f>
              <c:numCache>
                <c:formatCode>0%</c:formatCode>
                <c:ptCount val="17"/>
                <c:pt idx="0">
                  <c:v>0.39883430474604498</c:v>
                </c:pt>
                <c:pt idx="1">
                  <c:v>0.41416666666666668</c:v>
                </c:pt>
                <c:pt idx="2">
                  <c:v>0.41451209341117601</c:v>
                </c:pt>
                <c:pt idx="3">
                  <c:v>0.44462947543713571</c:v>
                </c:pt>
                <c:pt idx="4">
                  <c:v>0.45673876871880204</c:v>
                </c:pt>
                <c:pt idx="5">
                  <c:v>0.46333333333333337</c:v>
                </c:pt>
                <c:pt idx="6">
                  <c:v>0.50416666666666665</c:v>
                </c:pt>
                <c:pt idx="7">
                  <c:v>0.52872606161532065</c:v>
                </c:pt>
                <c:pt idx="8">
                  <c:v>0.62353923205342232</c:v>
                </c:pt>
                <c:pt idx="9">
                  <c:v>0.63719766472060058</c:v>
                </c:pt>
                <c:pt idx="10">
                  <c:v>0.6636060100166945</c:v>
                </c:pt>
                <c:pt idx="11">
                  <c:v>0.67</c:v>
                </c:pt>
                <c:pt idx="12">
                  <c:v>0.67860116569525397</c:v>
                </c:pt>
                <c:pt idx="13">
                  <c:v>0.69109075770191508</c:v>
                </c:pt>
                <c:pt idx="14">
                  <c:v>0.82098251457119065</c:v>
                </c:pt>
                <c:pt idx="15">
                  <c:v>0.53125401929260452</c:v>
                </c:pt>
                <c:pt idx="16">
                  <c:v>0.55933333333333346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47-F747-AB0A-7422774E2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522694783"/>
        <c:axId val="265806767"/>
      </c:barChart>
      <c:catAx>
        <c:axId val="522694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65806767"/>
        <c:crosses val="autoZero"/>
        <c:auto val="1"/>
        <c:lblAlgn val="ctr"/>
        <c:lblOffset val="100"/>
        <c:noMultiLvlLbl val="0"/>
      </c:catAx>
      <c:valAx>
        <c:axId val="26580676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522694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pattFill prst="pct50">
                <a:fgClr>
                  <a:schemeClr val="accent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61-094C-87E4-472191D71173}"/>
              </c:ext>
            </c:extLst>
          </c:dPt>
          <c:dPt>
            <c:idx val="16"/>
            <c:invertIfNegative val="0"/>
            <c:bubble3D val="0"/>
            <c:spPr>
              <a:pattFill prst="pct50">
                <a:fgClr>
                  <a:schemeClr val="accent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61-094C-87E4-472191D71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with democracy'!$V$7:$V$23</c:f>
              <c:strCache>
                <c:ptCount val="17"/>
                <c:pt idx="0">
                  <c:v>Guinea</c:v>
                </c:pt>
                <c:pt idx="1">
                  <c:v>Nigeria</c:v>
                </c:pt>
                <c:pt idx="2">
                  <c:v>Mali</c:v>
                </c:pt>
                <c:pt idx="3">
                  <c:v>Cabo Verde</c:v>
                </c:pt>
                <c:pt idx="4">
                  <c:v>Togo</c:v>
                </c:pt>
                <c:pt idx="5">
                  <c:v>Burkina Faso</c:v>
                </c:pt>
                <c:pt idx="6">
                  <c:v>Côte d'Ivoire</c:v>
                </c:pt>
                <c:pt idx="7">
                  <c:v>Gambia</c:v>
                </c:pt>
                <c:pt idx="8">
                  <c:v>Benin</c:v>
                </c:pt>
                <c:pt idx="9">
                  <c:v>Liberia</c:v>
                </c:pt>
                <c:pt idx="10">
                  <c:v>Senegal</c:v>
                </c:pt>
                <c:pt idx="11">
                  <c:v>Ghana</c:v>
                </c:pt>
                <c:pt idx="12">
                  <c:v>Niger</c:v>
                </c:pt>
                <c:pt idx="13">
                  <c:v>Mauritania</c:v>
                </c:pt>
                <c:pt idx="14">
                  <c:v>Sierra Leone</c:v>
                </c:pt>
                <c:pt idx="15">
                  <c:v>39-country average</c:v>
                </c:pt>
                <c:pt idx="16">
                  <c:v>West African average</c:v>
                </c:pt>
              </c:strCache>
            </c:strRef>
          </c:cat>
          <c:val>
            <c:numRef>
              <c:f>'Satisfaction with democracy'!$W$7:$W$23</c:f>
              <c:numCache>
                <c:formatCode>0%</c:formatCode>
                <c:ptCount val="17"/>
                <c:pt idx="0">
                  <c:v>0.19933277731442867</c:v>
                </c:pt>
                <c:pt idx="1">
                  <c:v>0.21249999999999999</c:v>
                </c:pt>
                <c:pt idx="2">
                  <c:v>0.25478767693588678</c:v>
                </c:pt>
                <c:pt idx="3">
                  <c:v>0.26916666666666667</c:v>
                </c:pt>
                <c:pt idx="4">
                  <c:v>0.32610508757297751</c:v>
                </c:pt>
                <c:pt idx="5">
                  <c:v>0.33083333333333337</c:v>
                </c:pt>
                <c:pt idx="6">
                  <c:v>0.33833333333333337</c:v>
                </c:pt>
                <c:pt idx="7">
                  <c:v>0.3783333333333333</c:v>
                </c:pt>
                <c:pt idx="8">
                  <c:v>0.43953294412010013</c:v>
                </c:pt>
                <c:pt idx="9">
                  <c:v>0.45378850957535388</c:v>
                </c:pt>
                <c:pt idx="10">
                  <c:v>0.48043297252289763</c:v>
                </c:pt>
                <c:pt idx="11">
                  <c:v>0.50542118432026684</c:v>
                </c:pt>
                <c:pt idx="12">
                  <c:v>0.53122398001665272</c:v>
                </c:pt>
                <c:pt idx="13">
                  <c:v>0.53544620517097585</c:v>
                </c:pt>
                <c:pt idx="14">
                  <c:v>0.56296914095079231</c:v>
                </c:pt>
                <c:pt idx="15">
                  <c:v>0.37275962610410773</c:v>
                </c:pt>
                <c:pt idx="16">
                  <c:v>0.3878804763444666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1-094C-87E4-472191D71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410610655"/>
        <c:axId val="410672191"/>
      </c:barChart>
      <c:catAx>
        <c:axId val="410610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410672191"/>
        <c:crosses val="autoZero"/>
        <c:auto val="1"/>
        <c:lblAlgn val="ctr"/>
        <c:lblOffset val="100"/>
        <c:noMultiLvlLbl val="0"/>
      </c:catAx>
      <c:valAx>
        <c:axId val="410672191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41061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D7-DE4C-A47A-C73AB7647A68}"/>
              </c:ext>
            </c:extLst>
          </c:dPt>
          <c:dPt>
            <c:idx val="8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D7-DE4C-A47A-C73AB7647A6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D7-DE4C-A47A-C73AB7647A6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D7-DE4C-A47A-C73AB7647A6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D7-DE4C-A47A-C73AB7647A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'Satisfaction with democracy'!$S$172:$S$186</c:f>
              <c:strCache>
                <c:ptCount val="15"/>
                <c:pt idx="0">
                  <c:v>Mali</c:v>
                </c:pt>
                <c:pt idx="1">
                  <c:v>Guinea</c:v>
                </c:pt>
                <c:pt idx="2">
                  <c:v>Senegal</c:v>
                </c:pt>
                <c:pt idx="3">
                  <c:v>Niger</c:v>
                </c:pt>
                <c:pt idx="4">
                  <c:v>Burkina Faso</c:v>
                </c:pt>
                <c:pt idx="5">
                  <c:v>Nigeria</c:v>
                </c:pt>
                <c:pt idx="6">
                  <c:v>31-country average</c:v>
                </c:pt>
                <c:pt idx="7">
                  <c:v>Ghana</c:v>
                </c:pt>
                <c:pt idx="8">
                  <c:v>13-country average (West Africa)</c:v>
                </c:pt>
                <c:pt idx="9">
                  <c:v>Cote d’Ivoire</c:v>
                </c:pt>
                <c:pt idx="10">
                  <c:v>Liberia</c:v>
                </c:pt>
                <c:pt idx="11">
                  <c:v>Cabo Verde</c:v>
                </c:pt>
                <c:pt idx="12">
                  <c:v>Benin</c:v>
                </c:pt>
                <c:pt idx="13">
                  <c:v>Togo</c:v>
                </c:pt>
                <c:pt idx="14">
                  <c:v>Sierra Leone</c:v>
                </c:pt>
              </c:strCache>
            </c:strRef>
          </c:cat>
          <c:val>
            <c:numRef>
              <c:f>'Satisfaction with democracy'!$T$172:$T$186</c:f>
              <c:numCache>
                <c:formatCode>General</c:formatCode>
                <c:ptCount val="15"/>
                <c:pt idx="0">
                  <c:v>-25</c:v>
                </c:pt>
                <c:pt idx="1">
                  <c:v>-21</c:v>
                </c:pt>
                <c:pt idx="2">
                  <c:v>-16</c:v>
                </c:pt>
                <c:pt idx="3">
                  <c:v>-13</c:v>
                </c:pt>
                <c:pt idx="4">
                  <c:v>-11</c:v>
                </c:pt>
                <c:pt idx="5">
                  <c:v>-8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-2</c:v>
                </c:pt>
                <c:pt idx="10">
                  <c:v>-2</c:v>
                </c:pt>
                <c:pt idx="11">
                  <c:v>-1</c:v>
                </c:pt>
                <c:pt idx="12">
                  <c:v>4</c:v>
                </c:pt>
                <c:pt idx="13">
                  <c:v>7</c:v>
                </c:pt>
                <c:pt idx="1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D7-DE4C-A47A-C73AB7647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65428143"/>
        <c:axId val="408993999"/>
      </c:barChart>
      <c:catAx>
        <c:axId val="265428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408993999"/>
        <c:crosses val="autoZero"/>
        <c:auto val="1"/>
        <c:lblAlgn val="ctr"/>
        <c:lblOffset val="100"/>
        <c:noMultiLvlLbl val="0"/>
      </c:catAx>
      <c:valAx>
        <c:axId val="408993999"/>
        <c:scaling>
          <c:orientation val="minMax"/>
          <c:min val="-4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6542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07-7447-96A6-9A5BB5C363B5}"/>
              </c:ext>
            </c:extLst>
          </c:dPt>
          <c:dPt>
            <c:idx val="16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7-7447-96A6-9A5BB5C363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'Extent of democracy'!$U$7:$U$23</c:f>
              <c:strCache>
                <c:ptCount val="17"/>
                <c:pt idx="0">
                  <c:v>Mali</c:v>
                </c:pt>
                <c:pt idx="1">
                  <c:v>Guinea</c:v>
                </c:pt>
                <c:pt idx="2">
                  <c:v>Nigeria</c:v>
                </c:pt>
                <c:pt idx="3">
                  <c:v>Burkina Faso</c:v>
                </c:pt>
                <c:pt idx="4">
                  <c:v>Côte d'Ivoire</c:v>
                </c:pt>
                <c:pt idx="5">
                  <c:v>Senegal</c:v>
                </c:pt>
                <c:pt idx="6">
                  <c:v>Togo</c:v>
                </c:pt>
                <c:pt idx="7">
                  <c:v>Gambia</c:v>
                </c:pt>
                <c:pt idx="8">
                  <c:v>Niger</c:v>
                </c:pt>
                <c:pt idx="9">
                  <c:v>Cabo Verde</c:v>
                </c:pt>
                <c:pt idx="10">
                  <c:v>Mauritania</c:v>
                </c:pt>
                <c:pt idx="11">
                  <c:v>Ghana</c:v>
                </c:pt>
                <c:pt idx="12">
                  <c:v>Benin</c:v>
                </c:pt>
                <c:pt idx="13">
                  <c:v>Liberia</c:v>
                </c:pt>
                <c:pt idx="14">
                  <c:v>Sierra Leone</c:v>
                </c:pt>
                <c:pt idx="15">
                  <c:v>39-country average</c:v>
                </c:pt>
                <c:pt idx="16">
                  <c:v>West African average</c:v>
                </c:pt>
              </c:strCache>
            </c:strRef>
          </c:cat>
          <c:val>
            <c:numRef>
              <c:f>'Extent of democracy'!$V$7:$V$23</c:f>
              <c:numCache>
                <c:formatCode>0%</c:formatCode>
                <c:ptCount val="17"/>
                <c:pt idx="0">
                  <c:v>0.25</c:v>
                </c:pt>
                <c:pt idx="1">
                  <c:v>0.28000000000000003</c:v>
                </c:pt>
                <c:pt idx="2">
                  <c:v>0.34359400998336104</c:v>
                </c:pt>
                <c:pt idx="3">
                  <c:v>0.36499999999999999</c:v>
                </c:pt>
                <c:pt idx="4">
                  <c:v>0.40416666666666667</c:v>
                </c:pt>
                <c:pt idx="5">
                  <c:v>0.46583333333333332</c:v>
                </c:pt>
                <c:pt idx="6">
                  <c:v>0.47666666666666663</c:v>
                </c:pt>
                <c:pt idx="7">
                  <c:v>0.47666666666666668</c:v>
                </c:pt>
                <c:pt idx="8">
                  <c:v>0.51416666666666666</c:v>
                </c:pt>
                <c:pt idx="9">
                  <c:v>0.52671118530884808</c:v>
                </c:pt>
                <c:pt idx="10">
                  <c:v>0.59034138218151533</c:v>
                </c:pt>
                <c:pt idx="11">
                  <c:v>0.61217681401167634</c:v>
                </c:pt>
                <c:pt idx="12">
                  <c:v>0.61249999999999993</c:v>
                </c:pt>
                <c:pt idx="13">
                  <c:v>0.6183333333333334</c:v>
                </c:pt>
                <c:pt idx="14">
                  <c:v>0.6941666666666666</c:v>
                </c:pt>
                <c:pt idx="15">
                  <c:v>0.45</c:v>
                </c:pt>
                <c:pt idx="16">
                  <c:v>0.48202155943236008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07-7447-96A6-9A5BB5C36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45753727"/>
        <c:axId val="245817727"/>
      </c:barChart>
      <c:catAx>
        <c:axId val="24575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45817727"/>
        <c:crosses val="autoZero"/>
        <c:auto val="1"/>
        <c:lblAlgn val="ctr"/>
        <c:lblOffset val="100"/>
        <c:noMultiLvlLbl val="0"/>
      </c:catAx>
      <c:valAx>
        <c:axId val="245817727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4575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C5-0349-9249-9894CE677DA1}"/>
              </c:ext>
            </c:extLst>
          </c:dPt>
          <c:dPt>
            <c:idx val="7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C5-0349-9249-9894CE677DA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C5-0349-9249-9894CE677DA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C5-0349-9249-9894CE677DA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C5-0349-9249-9894CE677DA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FC5-0349-9249-9894CE677DA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FC5-0349-9249-9894CE677DA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FC5-0349-9249-9894CE677D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'Extent of democracy'!$M$163:$M$177</c:f>
              <c:strCache>
                <c:ptCount val="15"/>
                <c:pt idx="0">
                  <c:v>Mali</c:v>
                </c:pt>
                <c:pt idx="1">
                  <c:v>Guinea</c:v>
                </c:pt>
                <c:pt idx="2">
                  <c:v>Niger</c:v>
                </c:pt>
                <c:pt idx="3">
                  <c:v>Senegal</c:v>
                </c:pt>
                <c:pt idx="4">
                  <c:v>Burkina Faso</c:v>
                </c:pt>
                <c:pt idx="5">
                  <c:v>Côte d'Ivoire</c:v>
                </c:pt>
                <c:pt idx="6">
                  <c:v>31-country average</c:v>
                </c:pt>
                <c:pt idx="7">
                  <c:v>13-country average (West Africa)</c:v>
                </c:pt>
                <c:pt idx="8">
                  <c:v>Cabo Verde</c:v>
                </c:pt>
                <c:pt idx="9">
                  <c:v>Nigeria</c:v>
                </c:pt>
                <c:pt idx="10">
                  <c:v>Benin</c:v>
                </c:pt>
                <c:pt idx="11">
                  <c:v>Togo</c:v>
                </c:pt>
                <c:pt idx="12">
                  <c:v>Ghana</c:v>
                </c:pt>
                <c:pt idx="13">
                  <c:v>Liberia</c:v>
                </c:pt>
                <c:pt idx="14">
                  <c:v>Sierra Leone</c:v>
                </c:pt>
              </c:strCache>
            </c:strRef>
          </c:cat>
          <c:val>
            <c:numRef>
              <c:f>'Extent of democracy'!$N$163:$N$177</c:f>
              <c:numCache>
                <c:formatCode>General</c:formatCode>
                <c:ptCount val="15"/>
                <c:pt idx="0">
                  <c:v>-30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-14</c:v>
                </c:pt>
                <c:pt idx="5">
                  <c:v>-5</c:v>
                </c:pt>
                <c:pt idx="6">
                  <c:v>-4</c:v>
                </c:pt>
                <c:pt idx="7">
                  <c:v>-4</c:v>
                </c:pt>
                <c:pt idx="8">
                  <c:v>-2</c:v>
                </c:pt>
                <c:pt idx="9">
                  <c:v>1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9</c:v>
                </c:pt>
                <c:pt idx="1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FC5-0349-9249-9894CE677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807071712"/>
        <c:axId val="1807157328"/>
      </c:barChart>
      <c:catAx>
        <c:axId val="180707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807157328"/>
        <c:crosses val="autoZero"/>
        <c:auto val="1"/>
        <c:lblAlgn val="ctr"/>
        <c:lblOffset val="100"/>
        <c:noMultiLvlLbl val="0"/>
      </c:catAx>
      <c:valAx>
        <c:axId val="1807157328"/>
        <c:scaling>
          <c:orientation val="minMax"/>
          <c:max val="60"/>
          <c:min val="-6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80707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'Age crosstab'!$U$8</c:f>
              <c:strCache>
                <c:ptCount val="1"/>
                <c:pt idx="0">
                  <c:v>56 years and above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crosstab'!$T$9:$T$14</c:f>
              <c:strCache>
                <c:ptCount val="6"/>
                <c:pt idx="0">
                  <c:v>Not very/Not at all satisfied with the way democracy is working </c:v>
                </c:pt>
                <c:pt idx="1">
                  <c:v>See most/all officials in the Presidency as corrupt</c:v>
                </c:pt>
                <c:pt idx="3">
                  <c:v>Reject one-man rule</c:v>
                </c:pt>
                <c:pt idx="4">
                  <c:v>Reject military rule</c:v>
                </c:pt>
                <c:pt idx="5">
                  <c:v>Prefer democracy to any other kind of government</c:v>
                </c:pt>
              </c:strCache>
            </c:strRef>
          </c:cat>
          <c:val>
            <c:numRef>
              <c:f>'Age crosstab'!$U$9:$U$14</c:f>
              <c:numCache>
                <c:formatCode>0%</c:formatCode>
                <c:ptCount val="6"/>
                <c:pt idx="0">
                  <c:v>0.58530805687203791</c:v>
                </c:pt>
                <c:pt idx="1">
                  <c:v>0.3235990528808208</c:v>
                </c:pt>
                <c:pt idx="3">
                  <c:v>0.80300039478878804</c:v>
                </c:pt>
                <c:pt idx="4">
                  <c:v>0.63151658767772512</c:v>
                </c:pt>
                <c:pt idx="5">
                  <c:v>0.74368088467614546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A1-4E0C-9AD0-D7A5AD6090E6}"/>
            </c:ext>
          </c:extLst>
        </c:ser>
        <c:ser>
          <c:idx val="1"/>
          <c:order val="1"/>
          <c:tx>
            <c:strRef>
              <c:f>'Age crosstab'!$V$8</c:f>
              <c:strCache>
                <c:ptCount val="1"/>
                <c:pt idx="0">
                  <c:v>46-55 years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crosstab'!$T$9:$T$14</c:f>
              <c:strCache>
                <c:ptCount val="6"/>
                <c:pt idx="0">
                  <c:v>Not very/Not at all satisfied with the way democracy is working </c:v>
                </c:pt>
                <c:pt idx="1">
                  <c:v>See most/all officials in the Presidency as corrupt</c:v>
                </c:pt>
                <c:pt idx="3">
                  <c:v>Reject one-man rule</c:v>
                </c:pt>
                <c:pt idx="4">
                  <c:v>Reject military rule</c:v>
                </c:pt>
                <c:pt idx="5">
                  <c:v>Prefer democracy to any other kind of government</c:v>
                </c:pt>
              </c:strCache>
            </c:strRef>
          </c:cat>
          <c:val>
            <c:numRef>
              <c:f>'Age crosstab'!$V$9:$V$14</c:f>
              <c:numCache>
                <c:formatCode>0%</c:formatCode>
                <c:ptCount val="6"/>
                <c:pt idx="0">
                  <c:v>0.58679706601466997</c:v>
                </c:pt>
                <c:pt idx="1">
                  <c:v>0.36104319478402613</c:v>
                </c:pt>
                <c:pt idx="3">
                  <c:v>0.79421352893235531</c:v>
                </c:pt>
                <c:pt idx="4">
                  <c:v>0.60880195599022002</c:v>
                </c:pt>
                <c:pt idx="5">
                  <c:v>0.70672097759674135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A1-4E0C-9AD0-D7A5AD6090E6}"/>
            </c:ext>
          </c:extLst>
        </c:ser>
        <c:ser>
          <c:idx val="2"/>
          <c:order val="2"/>
          <c:tx>
            <c:strRef>
              <c:f>'Age crosstab'!$W$8</c:f>
              <c:strCache>
                <c:ptCount val="1"/>
                <c:pt idx="0">
                  <c:v>36-45 years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crosstab'!$T$9:$T$14</c:f>
              <c:strCache>
                <c:ptCount val="6"/>
                <c:pt idx="0">
                  <c:v>Not very/Not at all satisfied with the way democracy is working </c:v>
                </c:pt>
                <c:pt idx="1">
                  <c:v>See most/all officials in the Presidency as corrupt</c:v>
                </c:pt>
                <c:pt idx="3">
                  <c:v>Reject one-man rule</c:v>
                </c:pt>
                <c:pt idx="4">
                  <c:v>Reject military rule</c:v>
                </c:pt>
                <c:pt idx="5">
                  <c:v>Prefer democracy to any other kind of government</c:v>
                </c:pt>
              </c:strCache>
            </c:strRef>
          </c:cat>
          <c:val>
            <c:numRef>
              <c:f>'Age crosstab'!$W$9:$W$14</c:f>
              <c:numCache>
                <c:formatCode>0%</c:formatCode>
                <c:ptCount val="6"/>
                <c:pt idx="0">
                  <c:v>0.57956085660070489</c:v>
                </c:pt>
                <c:pt idx="1">
                  <c:v>0.3761517615176152</c:v>
                </c:pt>
                <c:pt idx="3">
                  <c:v>0.80081300813008127</c:v>
                </c:pt>
                <c:pt idx="4">
                  <c:v>0.59728997289972896</c:v>
                </c:pt>
                <c:pt idx="5">
                  <c:v>0.70352303523035231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A1-4E0C-9AD0-D7A5AD6090E6}"/>
            </c:ext>
          </c:extLst>
        </c:ser>
        <c:ser>
          <c:idx val="3"/>
          <c:order val="3"/>
          <c:tx>
            <c:strRef>
              <c:f>'Age crosstab'!$X$8</c:f>
              <c:strCache>
                <c:ptCount val="1"/>
                <c:pt idx="0">
                  <c:v>18-35 years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crosstab'!$T$9:$T$14</c:f>
              <c:strCache>
                <c:ptCount val="6"/>
                <c:pt idx="0">
                  <c:v>Not very/Not at all satisfied with the way democracy is working </c:v>
                </c:pt>
                <c:pt idx="1">
                  <c:v>See most/all officials in the Presidency as corrupt</c:v>
                </c:pt>
                <c:pt idx="3">
                  <c:v>Reject one-man rule</c:v>
                </c:pt>
                <c:pt idx="4">
                  <c:v>Reject military rule</c:v>
                </c:pt>
                <c:pt idx="5">
                  <c:v>Prefer democracy to any other kind of government</c:v>
                </c:pt>
              </c:strCache>
            </c:strRef>
          </c:cat>
          <c:val>
            <c:numRef>
              <c:f>'Age crosstab'!$X$9:$X$14</c:f>
              <c:numCache>
                <c:formatCode>0%</c:formatCode>
                <c:ptCount val="6"/>
                <c:pt idx="0">
                  <c:v>0.60678257136724612</c:v>
                </c:pt>
                <c:pt idx="1">
                  <c:v>0.41343780186755397</c:v>
                </c:pt>
                <c:pt idx="3">
                  <c:v>0.80285468984760677</c:v>
                </c:pt>
                <c:pt idx="4">
                  <c:v>0.5832349468713105</c:v>
                </c:pt>
                <c:pt idx="5">
                  <c:v>0.68501824425842439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A1-4E0C-9AD0-D7A5AD6090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16750624"/>
        <c:axId val="1316744384"/>
      </c:barChart>
      <c:catAx>
        <c:axId val="131675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316744384"/>
        <c:crosses val="autoZero"/>
        <c:auto val="1"/>
        <c:lblAlgn val="ctr"/>
        <c:lblOffset val="100"/>
        <c:noMultiLvlLbl val="0"/>
      </c:catAx>
      <c:valAx>
        <c:axId val="131674438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31675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71265135525712"/>
          <c:y val="0.42303867844306148"/>
          <c:w val="0.22963566784391456"/>
          <c:h val="0.2016487894732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G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pattFill prst="pct50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3F-A547-82FE-77FE1184BF0D}"/>
              </c:ext>
            </c:extLst>
          </c:dPt>
          <c:dPt>
            <c:idx val="16"/>
            <c:invertIfNegative val="0"/>
            <c:bubble3D val="0"/>
            <c:spPr>
              <a:pattFill prst="pct50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3F-A547-82FE-77FE1184BF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'Support demo'!$T$7:$T$23</c:f>
              <c:strCache>
                <c:ptCount val="17"/>
                <c:pt idx="0">
                  <c:v>Mali</c:v>
                </c:pt>
                <c:pt idx="1">
                  <c:v>Burkina Faso</c:v>
                </c:pt>
                <c:pt idx="2">
                  <c:v>Niger</c:v>
                </c:pt>
                <c:pt idx="3">
                  <c:v>Gambia</c:v>
                </c:pt>
                <c:pt idx="4">
                  <c:v>Guinea</c:v>
                </c:pt>
                <c:pt idx="5">
                  <c:v>Togo</c:v>
                </c:pt>
                <c:pt idx="6">
                  <c:v>Nigeria</c:v>
                </c:pt>
                <c:pt idx="7">
                  <c:v>Côte d'Ivoire</c:v>
                </c:pt>
                <c:pt idx="8">
                  <c:v>Liberia</c:v>
                </c:pt>
                <c:pt idx="9">
                  <c:v>Ghana</c:v>
                </c:pt>
                <c:pt idx="10">
                  <c:v>Mauritania</c:v>
                </c:pt>
                <c:pt idx="11">
                  <c:v>Benin</c:v>
                </c:pt>
                <c:pt idx="12">
                  <c:v>Sierra Leone</c:v>
                </c:pt>
                <c:pt idx="13">
                  <c:v>Cabo Verde</c:v>
                </c:pt>
                <c:pt idx="14">
                  <c:v>Senegal</c:v>
                </c:pt>
                <c:pt idx="15">
                  <c:v>39-country average</c:v>
                </c:pt>
                <c:pt idx="16">
                  <c:v>West African average</c:v>
                </c:pt>
              </c:strCache>
            </c:strRef>
          </c:cat>
          <c:val>
            <c:numRef>
              <c:f>'Support demo'!$U$7:$U$23</c:f>
              <c:numCache>
                <c:formatCode>0%</c:formatCode>
                <c:ptCount val="17"/>
                <c:pt idx="0">
                  <c:v>0.38583333333333331</c:v>
                </c:pt>
                <c:pt idx="1">
                  <c:v>0.55000000000000004</c:v>
                </c:pt>
                <c:pt idx="2">
                  <c:v>0.61384487072560467</c:v>
                </c:pt>
                <c:pt idx="3">
                  <c:v>0.64333333333333331</c:v>
                </c:pt>
                <c:pt idx="4">
                  <c:v>0.6652789342214821</c:v>
                </c:pt>
                <c:pt idx="5">
                  <c:v>0.68</c:v>
                </c:pt>
                <c:pt idx="6">
                  <c:v>0.6958333333333333</c:v>
                </c:pt>
                <c:pt idx="7">
                  <c:v>0.6980817347789825</c:v>
                </c:pt>
                <c:pt idx="8">
                  <c:v>0.73750000000000004</c:v>
                </c:pt>
                <c:pt idx="9">
                  <c:v>0.75916666666666677</c:v>
                </c:pt>
                <c:pt idx="10">
                  <c:v>0.76519567027477098</c:v>
                </c:pt>
                <c:pt idx="11">
                  <c:v>0.79</c:v>
                </c:pt>
                <c:pt idx="12">
                  <c:v>0.83666666666666667</c:v>
                </c:pt>
                <c:pt idx="13">
                  <c:v>0.83736447039199335</c:v>
                </c:pt>
                <c:pt idx="14">
                  <c:v>0.84333333333333338</c:v>
                </c:pt>
                <c:pt idx="15">
                  <c:v>0.66</c:v>
                </c:pt>
                <c:pt idx="16">
                  <c:v>0.70009548980396674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F-A547-82FE-77FE1184B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066115264"/>
        <c:axId val="244105727"/>
      </c:barChart>
      <c:catAx>
        <c:axId val="206611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44105727"/>
        <c:crosses val="autoZero"/>
        <c:auto val="1"/>
        <c:lblAlgn val="ctr"/>
        <c:lblOffset val="100"/>
        <c:noMultiLvlLbl val="0"/>
      </c:catAx>
      <c:valAx>
        <c:axId val="24410572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06611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5B-0946-9080-6DBE2F174EC7}"/>
              </c:ext>
            </c:extLst>
          </c:dPt>
          <c:dPt>
            <c:idx val="7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5B-0946-9080-6DBE2F174EC7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5B-0946-9080-6DBE2F174EC7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5B-0946-9080-6DBE2F174EC7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5B-0946-9080-6DBE2F174EC7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5B-0946-9080-6DBE2F174EC7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5B-0946-9080-6DBE2F174EC7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85B-0946-9080-6DBE2F174E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'Prefer democracy_trend'!$W$15:$W$29</c:f>
              <c:strCache>
                <c:ptCount val="15"/>
                <c:pt idx="0">
                  <c:v>Mali</c:v>
                </c:pt>
                <c:pt idx="1">
                  <c:v>Burkina Faso</c:v>
                </c:pt>
                <c:pt idx="2">
                  <c:v>Guinea</c:v>
                </c:pt>
                <c:pt idx="3">
                  <c:v>Cote d’Ivoire</c:v>
                </c:pt>
                <c:pt idx="4">
                  <c:v>Niger</c:v>
                </c:pt>
                <c:pt idx="5">
                  <c:v>Togo</c:v>
                </c:pt>
                <c:pt idx="6">
                  <c:v>13-country average (West Africa)</c:v>
                </c:pt>
                <c:pt idx="7">
                  <c:v>31-country average</c:v>
                </c:pt>
                <c:pt idx="8">
                  <c:v>Senegal</c:v>
                </c:pt>
                <c:pt idx="9">
                  <c:v>Benin</c:v>
                </c:pt>
                <c:pt idx="10">
                  <c:v>Cabo Verde</c:v>
                </c:pt>
                <c:pt idx="11">
                  <c:v>Nigeria</c:v>
                </c:pt>
                <c:pt idx="12">
                  <c:v>Liberia</c:v>
                </c:pt>
                <c:pt idx="13">
                  <c:v>Ghana</c:v>
                </c:pt>
                <c:pt idx="14">
                  <c:v>Sierra Leone</c:v>
                </c:pt>
              </c:strCache>
            </c:strRef>
          </c:cat>
          <c:val>
            <c:numRef>
              <c:f>'Prefer democracy_trend'!$X$15:$X$29</c:f>
              <c:numCache>
                <c:formatCode>0</c:formatCode>
                <c:ptCount val="15"/>
                <c:pt idx="0">
                  <c:v>-36</c:v>
                </c:pt>
                <c:pt idx="1">
                  <c:v>-34</c:v>
                </c:pt>
                <c:pt idx="2">
                  <c:v>-15</c:v>
                </c:pt>
                <c:pt idx="3">
                  <c:v>-10</c:v>
                </c:pt>
                <c:pt idx="4">
                  <c:v>-10</c:v>
                </c:pt>
                <c:pt idx="5">
                  <c:v>-5</c:v>
                </c:pt>
                <c:pt idx="6" formatCode="General">
                  <c:v>-4</c:v>
                </c:pt>
                <c:pt idx="7">
                  <c:v>-2</c:v>
                </c:pt>
                <c:pt idx="8">
                  <c:v>-1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6</c:v>
                </c:pt>
                <c:pt idx="13">
                  <c:v>7</c:v>
                </c:pt>
                <c:pt idx="1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5B-0946-9080-6DBE2F174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805160528"/>
        <c:axId val="1804694784"/>
      </c:barChart>
      <c:catAx>
        <c:axId val="180516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804694784"/>
        <c:crosses val="autoZero"/>
        <c:auto val="1"/>
        <c:lblAlgn val="ctr"/>
        <c:lblOffset val="100"/>
        <c:noMultiLvlLbl val="0"/>
      </c:catAx>
      <c:valAx>
        <c:axId val="1804694784"/>
        <c:scaling>
          <c:orientation val="minMax"/>
          <c:max val="40"/>
          <c:min val="-6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80516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D-3343-AACE-09961E8C3FAD}"/>
              </c:ext>
            </c:extLst>
          </c:dPt>
          <c:dPt>
            <c:idx val="16"/>
            <c:invertIfNegative val="0"/>
            <c:bubble3D val="0"/>
            <c:spPr>
              <a:pattFill prst="pct5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D-3343-AACE-09961E8C3F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'Reject one party rule'!$V$13:$V$29</c:f>
              <c:strCache>
                <c:ptCount val="17"/>
                <c:pt idx="0">
                  <c:v>Mali</c:v>
                </c:pt>
                <c:pt idx="1">
                  <c:v>Mauritania</c:v>
                </c:pt>
                <c:pt idx="2">
                  <c:v>Niger</c:v>
                </c:pt>
                <c:pt idx="3">
                  <c:v>Guinea</c:v>
                </c:pt>
                <c:pt idx="4">
                  <c:v>Burkina Faso</c:v>
                </c:pt>
                <c:pt idx="5">
                  <c:v>Togo</c:v>
                </c:pt>
                <c:pt idx="6">
                  <c:v>Senegal</c:v>
                </c:pt>
                <c:pt idx="7">
                  <c:v>Côte d'Ivoire</c:v>
                </c:pt>
                <c:pt idx="8">
                  <c:v>Gambia</c:v>
                </c:pt>
                <c:pt idx="9">
                  <c:v>Liberia</c:v>
                </c:pt>
                <c:pt idx="10">
                  <c:v>Sierra Leone</c:v>
                </c:pt>
                <c:pt idx="11">
                  <c:v>Nigeria</c:v>
                </c:pt>
                <c:pt idx="12">
                  <c:v>Ghana</c:v>
                </c:pt>
                <c:pt idx="13">
                  <c:v>Cabo Verde</c:v>
                </c:pt>
                <c:pt idx="14">
                  <c:v>Benin</c:v>
                </c:pt>
                <c:pt idx="15">
                  <c:v>39-country average</c:v>
                </c:pt>
                <c:pt idx="16">
                  <c:v>West African average</c:v>
                </c:pt>
              </c:strCache>
            </c:strRef>
          </c:cat>
          <c:val>
            <c:numRef>
              <c:f>'Reject one party rule'!$W$13:$W$29</c:f>
              <c:numCache>
                <c:formatCode>0%</c:formatCode>
                <c:ptCount val="17"/>
                <c:pt idx="0">
                  <c:v>0.66916666666666669</c:v>
                </c:pt>
                <c:pt idx="1">
                  <c:v>0.6958333333333333</c:v>
                </c:pt>
                <c:pt idx="2">
                  <c:v>0.72143452877397829</c:v>
                </c:pt>
                <c:pt idx="3">
                  <c:v>0.77333333333333332</c:v>
                </c:pt>
                <c:pt idx="4">
                  <c:v>0.78583333333333338</c:v>
                </c:pt>
                <c:pt idx="5">
                  <c:v>0.8208333333333333</c:v>
                </c:pt>
                <c:pt idx="6">
                  <c:v>0.8666666666666667</c:v>
                </c:pt>
                <c:pt idx="7">
                  <c:v>0.86749999999999994</c:v>
                </c:pt>
                <c:pt idx="8">
                  <c:v>0.88323603002502082</c:v>
                </c:pt>
                <c:pt idx="9">
                  <c:v>0.88323603002502082</c:v>
                </c:pt>
                <c:pt idx="10">
                  <c:v>0.89009159034138219</c:v>
                </c:pt>
                <c:pt idx="11">
                  <c:v>0.89065108514190316</c:v>
                </c:pt>
                <c:pt idx="12">
                  <c:v>0.89416666666666667</c:v>
                </c:pt>
                <c:pt idx="13">
                  <c:v>0.89565943238731216</c:v>
                </c:pt>
                <c:pt idx="14">
                  <c:v>0.90591174021648635</c:v>
                </c:pt>
                <c:pt idx="15">
                  <c:v>0.77782303882683368</c:v>
                </c:pt>
                <c:pt idx="16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1D-3343-AACE-09961E8C3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484188431"/>
        <c:axId val="245322351"/>
      </c:barChart>
      <c:catAx>
        <c:axId val="48418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45322351"/>
        <c:crosses val="autoZero"/>
        <c:auto val="1"/>
        <c:lblAlgn val="ctr"/>
        <c:lblOffset val="100"/>
        <c:noMultiLvlLbl val="0"/>
      </c:catAx>
      <c:valAx>
        <c:axId val="24532235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48418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pattFill prst="pct50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1D-0343-B68C-9D4529EE1ADF}"/>
              </c:ext>
            </c:extLst>
          </c:dPt>
          <c:dPt>
            <c:idx val="16"/>
            <c:invertIfNegative val="0"/>
            <c:bubble3D val="0"/>
            <c:spPr>
              <a:pattFill prst="pct50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1D-0343-B68C-9D4529EE1A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'Reject one man rule '!$V$12:$V$28</c:f>
              <c:strCache>
                <c:ptCount val="17"/>
                <c:pt idx="0">
                  <c:v>Mauritania</c:v>
                </c:pt>
                <c:pt idx="1">
                  <c:v>Niger</c:v>
                </c:pt>
                <c:pt idx="2">
                  <c:v>Burkina Faso</c:v>
                </c:pt>
                <c:pt idx="3">
                  <c:v>Mali</c:v>
                </c:pt>
                <c:pt idx="4">
                  <c:v>Guinea</c:v>
                </c:pt>
                <c:pt idx="5">
                  <c:v>Togo</c:v>
                </c:pt>
                <c:pt idx="6">
                  <c:v>Côte d'Ivoire</c:v>
                </c:pt>
                <c:pt idx="7">
                  <c:v>Nigeria</c:v>
                </c:pt>
                <c:pt idx="8">
                  <c:v>Cabo Verde</c:v>
                </c:pt>
                <c:pt idx="9">
                  <c:v>Liberia</c:v>
                </c:pt>
                <c:pt idx="10">
                  <c:v>Ghana</c:v>
                </c:pt>
                <c:pt idx="11">
                  <c:v>Senegal</c:v>
                </c:pt>
                <c:pt idx="12">
                  <c:v>Benin</c:v>
                </c:pt>
                <c:pt idx="13">
                  <c:v>Gambia</c:v>
                </c:pt>
                <c:pt idx="14">
                  <c:v>Sierra Leone</c:v>
                </c:pt>
                <c:pt idx="15">
                  <c:v>West African average</c:v>
                </c:pt>
                <c:pt idx="16">
                  <c:v>39-country average</c:v>
                </c:pt>
              </c:strCache>
            </c:strRef>
          </c:cat>
          <c:val>
            <c:numRef>
              <c:f>'Reject one man rule '!$W$12:$W$28</c:f>
              <c:numCache>
                <c:formatCode>0%</c:formatCode>
                <c:ptCount val="17"/>
                <c:pt idx="0">
                  <c:v>0.60333333333333328</c:v>
                </c:pt>
                <c:pt idx="1">
                  <c:v>0.64833333333333332</c:v>
                </c:pt>
                <c:pt idx="2">
                  <c:v>0.678036605657238</c:v>
                </c:pt>
                <c:pt idx="3">
                  <c:v>0.6791666666666667</c:v>
                </c:pt>
                <c:pt idx="4">
                  <c:v>0.77583333333333337</c:v>
                </c:pt>
                <c:pt idx="5">
                  <c:v>0.77981651376146788</c:v>
                </c:pt>
                <c:pt idx="6">
                  <c:v>0.8223519599666389</c:v>
                </c:pt>
                <c:pt idx="7">
                  <c:v>0.82499999999999996</c:v>
                </c:pt>
                <c:pt idx="8">
                  <c:v>0.84474123539232071</c:v>
                </c:pt>
                <c:pt idx="9">
                  <c:v>0.84833333333333338</c:v>
                </c:pt>
                <c:pt idx="10">
                  <c:v>0.87739783152627182</c:v>
                </c:pt>
                <c:pt idx="11">
                  <c:v>0.8866666666666666</c:v>
                </c:pt>
                <c:pt idx="12">
                  <c:v>0.90075062552126772</c:v>
                </c:pt>
                <c:pt idx="13">
                  <c:v>0.92249999999999999</c:v>
                </c:pt>
                <c:pt idx="14">
                  <c:v>0.92833333333333323</c:v>
                </c:pt>
                <c:pt idx="15">
                  <c:v>0.8</c:v>
                </c:pt>
                <c:pt idx="16">
                  <c:v>0.80106351044212865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1D-0343-B68C-9D4529EE1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036305376"/>
        <c:axId val="404139919"/>
      </c:barChart>
      <c:catAx>
        <c:axId val="203630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404139919"/>
        <c:crosses val="autoZero"/>
        <c:auto val="1"/>
        <c:lblAlgn val="ctr"/>
        <c:lblOffset val="100"/>
        <c:noMultiLvlLbl val="0"/>
      </c:catAx>
      <c:valAx>
        <c:axId val="40413991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03630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pattFill prst="pct50">
                <a:fgClr>
                  <a:schemeClr val="accent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9A-0E4B-BC1D-68B10318DFB1}"/>
              </c:ext>
            </c:extLst>
          </c:dPt>
          <c:dPt>
            <c:idx val="14"/>
            <c:invertIfNegative val="0"/>
            <c:bubble3D val="0"/>
            <c:spPr>
              <a:pattFill prst="pct50">
                <a:fgClr>
                  <a:schemeClr val="accent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9A-0E4B-BC1D-68B10318DF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'Reject military rule'!$V$7:$V$21</c:f>
              <c:strCache>
                <c:ptCount val="15"/>
                <c:pt idx="0">
                  <c:v>Mali</c:v>
                </c:pt>
                <c:pt idx="1">
                  <c:v>Burkina Faso</c:v>
                </c:pt>
                <c:pt idx="2">
                  <c:v>Niger</c:v>
                </c:pt>
                <c:pt idx="3">
                  <c:v>Togo</c:v>
                </c:pt>
                <c:pt idx="4">
                  <c:v>Guinea</c:v>
                </c:pt>
                <c:pt idx="5">
                  <c:v>Côte d'Ivoire</c:v>
                </c:pt>
                <c:pt idx="6">
                  <c:v>Ghana</c:v>
                </c:pt>
                <c:pt idx="7">
                  <c:v>Benin</c:v>
                </c:pt>
                <c:pt idx="8">
                  <c:v>Senegal</c:v>
                </c:pt>
                <c:pt idx="9">
                  <c:v>Liberia</c:v>
                </c:pt>
                <c:pt idx="10">
                  <c:v>Nigeria</c:v>
                </c:pt>
                <c:pt idx="11">
                  <c:v>Gambia</c:v>
                </c:pt>
                <c:pt idx="12">
                  <c:v>Sierra Leone</c:v>
                </c:pt>
                <c:pt idx="13">
                  <c:v>39-country average</c:v>
                </c:pt>
                <c:pt idx="14">
                  <c:v>West African average</c:v>
                </c:pt>
              </c:strCache>
            </c:strRef>
          </c:cat>
          <c:val>
            <c:numRef>
              <c:f>'Reject military rule'!$W$7:$W$21</c:f>
              <c:numCache>
                <c:formatCode>0%</c:formatCode>
                <c:ptCount val="15"/>
                <c:pt idx="0">
                  <c:v>0.17749999999999999</c:v>
                </c:pt>
                <c:pt idx="1">
                  <c:v>0.25416666666666665</c:v>
                </c:pt>
                <c:pt idx="2">
                  <c:v>0.43833333333333335</c:v>
                </c:pt>
                <c:pt idx="3">
                  <c:v>0.52833333333333332</c:v>
                </c:pt>
                <c:pt idx="4">
                  <c:v>0.56713928273561298</c:v>
                </c:pt>
                <c:pt idx="5">
                  <c:v>0.57881567973311088</c:v>
                </c:pt>
                <c:pt idx="6">
                  <c:v>0.67472894078398671</c:v>
                </c:pt>
                <c:pt idx="7">
                  <c:v>0.70499999999999996</c:v>
                </c:pt>
                <c:pt idx="8">
                  <c:v>0.71226021684737273</c:v>
                </c:pt>
                <c:pt idx="9">
                  <c:v>0.71357202331390512</c:v>
                </c:pt>
                <c:pt idx="10">
                  <c:v>0.73022481265611994</c:v>
                </c:pt>
                <c:pt idx="11">
                  <c:v>0.75646371976647209</c:v>
                </c:pt>
                <c:pt idx="12">
                  <c:v>0.76749999999999996</c:v>
                </c:pt>
                <c:pt idx="13">
                  <c:v>0.66</c:v>
                </c:pt>
                <c:pt idx="1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9A-0E4B-BC1D-68B10318D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56180079"/>
        <c:axId val="179275839"/>
      </c:barChart>
      <c:catAx>
        <c:axId val="256180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79275839"/>
        <c:crosses val="autoZero"/>
        <c:auto val="1"/>
        <c:lblAlgn val="ctr"/>
        <c:lblOffset val="100"/>
        <c:noMultiLvlLbl val="0"/>
      </c:catAx>
      <c:valAx>
        <c:axId val="17927583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5618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61-D04B-B486-BAE41B837941}"/>
              </c:ext>
            </c:extLst>
          </c:dPt>
          <c:dPt>
            <c:idx val="8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61-D04B-B486-BAE41B83794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61-D04B-B486-BAE41B83794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61-D04B-B486-BAE41B8379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'Reject military rule'!$S$256:$S$270</c:f>
              <c:strCache>
                <c:ptCount val="15"/>
                <c:pt idx="0">
                  <c:v>Mali</c:v>
                </c:pt>
                <c:pt idx="1">
                  <c:v>Burkina Faso</c:v>
                </c:pt>
                <c:pt idx="2">
                  <c:v>Côte d'Ivoire</c:v>
                </c:pt>
                <c:pt idx="3">
                  <c:v>Niger</c:v>
                </c:pt>
                <c:pt idx="4">
                  <c:v>Guinea</c:v>
                </c:pt>
                <c:pt idx="5">
                  <c:v>13-country (West Africa)</c:v>
                </c:pt>
                <c:pt idx="6">
                  <c:v>Togo</c:v>
                </c:pt>
                <c:pt idx="7">
                  <c:v>Senegal</c:v>
                </c:pt>
                <c:pt idx="8">
                  <c:v>39-country average</c:v>
                </c:pt>
                <c:pt idx="9">
                  <c:v>Benin</c:v>
                </c:pt>
                <c:pt idx="10">
                  <c:v>Cabo Verde</c:v>
                </c:pt>
                <c:pt idx="11">
                  <c:v>Ghana</c:v>
                </c:pt>
                <c:pt idx="12">
                  <c:v>Sierra Leone</c:v>
                </c:pt>
                <c:pt idx="13">
                  <c:v>Nigeria</c:v>
                </c:pt>
                <c:pt idx="14">
                  <c:v>Liberia</c:v>
                </c:pt>
              </c:strCache>
            </c:strRef>
          </c:cat>
          <c:val>
            <c:numRef>
              <c:f>'Reject military rule'!$T$256:$T$270</c:f>
              <c:numCache>
                <c:formatCode>General</c:formatCode>
                <c:ptCount val="15"/>
                <c:pt idx="0">
                  <c:v>-46</c:v>
                </c:pt>
                <c:pt idx="1">
                  <c:v>-34</c:v>
                </c:pt>
                <c:pt idx="2">
                  <c:v>-29</c:v>
                </c:pt>
                <c:pt idx="3">
                  <c:v>-29</c:v>
                </c:pt>
                <c:pt idx="4">
                  <c:v>-15</c:v>
                </c:pt>
                <c:pt idx="5">
                  <c:v>-15</c:v>
                </c:pt>
                <c:pt idx="6">
                  <c:v>-14</c:v>
                </c:pt>
                <c:pt idx="7">
                  <c:v>-13</c:v>
                </c:pt>
                <c:pt idx="8">
                  <c:v>-10</c:v>
                </c:pt>
                <c:pt idx="9">
                  <c:v>-8</c:v>
                </c:pt>
                <c:pt idx="10">
                  <c:v>-6</c:v>
                </c:pt>
                <c:pt idx="11">
                  <c:v>-5</c:v>
                </c:pt>
                <c:pt idx="12">
                  <c:v>-5</c:v>
                </c:pt>
                <c:pt idx="13">
                  <c:v>1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61-D04B-B486-BAE41B837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050218096"/>
        <c:axId val="2050066304"/>
      </c:barChart>
      <c:catAx>
        <c:axId val="205021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050066304"/>
        <c:crosses val="autoZero"/>
        <c:auto val="1"/>
        <c:lblAlgn val="ctr"/>
        <c:lblOffset val="100"/>
        <c:noMultiLvlLbl val="0"/>
      </c:catAx>
      <c:valAx>
        <c:axId val="20500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05021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63146243737108E-2"/>
          <c:y val="0.1084247689463038"/>
          <c:w val="0.67834691473112274"/>
          <c:h val="0.79066844163829253"/>
        </c:manualLayout>
      </c:layout>
      <c:lineChart>
        <c:grouping val="standard"/>
        <c:varyColors val="0"/>
        <c:ser>
          <c:idx val="0"/>
          <c:order val="0"/>
          <c:tx>
            <c:strRef>
              <c:f>'Support demo trends'!$H$31</c:f>
              <c:strCache>
                <c:ptCount val="1"/>
                <c:pt idx="0">
                  <c:v>Reject one-party rule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F-804D-A216-43824F2C9FA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BF-804D-A216-43824F2C9FA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BF-804D-A216-43824F2C9FA1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BF-804D-A216-43824F2C9F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'Support demo trends'!$I$30:$L$30</c:f>
              <c:strCache>
                <c:ptCount val="4"/>
                <c:pt idx="0">
                  <c:v>2014/2015</c:v>
                </c:pt>
                <c:pt idx="1">
                  <c:v>2016/2018</c:v>
                </c:pt>
                <c:pt idx="2">
                  <c:v>2019/2021</c:v>
                </c:pt>
                <c:pt idx="3">
                  <c:v>2021/2023</c:v>
                </c:pt>
              </c:strCache>
            </c:strRef>
          </c:cat>
          <c:val>
            <c:numRef>
              <c:f>'Support demo trends'!$I$31:$L$31</c:f>
              <c:numCache>
                <c:formatCode>0%</c:formatCode>
                <c:ptCount val="4"/>
                <c:pt idx="0">
                  <c:v>0.85</c:v>
                </c:pt>
                <c:pt idx="1">
                  <c:v>0.80238015379787941</c:v>
                </c:pt>
                <c:pt idx="2">
                  <c:v>0.83208689961800608</c:v>
                </c:pt>
                <c:pt idx="3">
                  <c:v>0.83572956976046786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BF-804D-A216-43824F2C9FA1}"/>
            </c:ext>
          </c:extLst>
        </c:ser>
        <c:ser>
          <c:idx val="1"/>
          <c:order val="1"/>
          <c:tx>
            <c:strRef>
              <c:f>'Support demo trends'!$H$32</c:f>
              <c:strCache>
                <c:ptCount val="1"/>
                <c:pt idx="0">
                  <c:v>Reject one-man rule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BF-804D-A216-43824F2C9FA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BF-804D-A216-43824F2C9FA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BF-804D-A216-43824F2C9F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'Support demo trends'!$I$30:$L$30</c:f>
              <c:strCache>
                <c:ptCount val="4"/>
                <c:pt idx="0">
                  <c:v>2014/2015</c:v>
                </c:pt>
                <c:pt idx="1">
                  <c:v>2016/2018</c:v>
                </c:pt>
                <c:pt idx="2">
                  <c:v>2019/2021</c:v>
                </c:pt>
                <c:pt idx="3">
                  <c:v>2021/2023</c:v>
                </c:pt>
              </c:strCache>
            </c:strRef>
          </c:cat>
          <c:val>
            <c:numRef>
              <c:f>'Support demo trends'!$I$32:$L$32</c:f>
              <c:numCache>
                <c:formatCode>0%</c:formatCode>
                <c:ptCount val="4"/>
                <c:pt idx="0">
                  <c:v>0.86</c:v>
                </c:pt>
                <c:pt idx="1">
                  <c:v>0.83673231118648816</c:v>
                </c:pt>
                <c:pt idx="2">
                  <c:v>0.85686611308122396</c:v>
                </c:pt>
                <c:pt idx="3">
                  <c:v>0.80728934142245157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1BF-804D-A216-43824F2C9FA1}"/>
            </c:ext>
          </c:extLst>
        </c:ser>
        <c:ser>
          <c:idx val="2"/>
          <c:order val="2"/>
          <c:tx>
            <c:strRef>
              <c:f>'Support demo trends'!$H$33</c:f>
              <c:strCache>
                <c:ptCount val="1"/>
                <c:pt idx="0">
                  <c:v>Prefer democracy to any other kind of government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BF-804D-A216-43824F2C9FA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BF-804D-A216-43824F2C9FA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BF-804D-A216-43824F2C9F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'Support demo trends'!$I$30:$L$30</c:f>
              <c:strCache>
                <c:ptCount val="4"/>
                <c:pt idx="0">
                  <c:v>2014/2015</c:v>
                </c:pt>
                <c:pt idx="1">
                  <c:v>2016/2018</c:v>
                </c:pt>
                <c:pt idx="2">
                  <c:v>2019/2021</c:v>
                </c:pt>
                <c:pt idx="3">
                  <c:v>2021/2023</c:v>
                </c:pt>
              </c:strCache>
            </c:strRef>
          </c:cat>
          <c:val>
            <c:numRef>
              <c:f>'Support demo trends'!$I$33:$L$33</c:f>
              <c:numCache>
                <c:formatCode>0%</c:formatCode>
                <c:ptCount val="4"/>
                <c:pt idx="0">
                  <c:v>0.74332062533492826</c:v>
                </c:pt>
                <c:pt idx="1">
                  <c:v>0.73965585187683613</c:v>
                </c:pt>
                <c:pt idx="2">
                  <c:v>0.7588724320909167</c:v>
                </c:pt>
                <c:pt idx="3">
                  <c:v>0.69945410334241498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1BF-804D-A216-43824F2C9FA1}"/>
            </c:ext>
          </c:extLst>
        </c:ser>
        <c:ser>
          <c:idx val="3"/>
          <c:order val="3"/>
          <c:tx>
            <c:strRef>
              <c:f>'Support demo trends'!$H$34</c:f>
              <c:strCache>
                <c:ptCount val="1"/>
                <c:pt idx="0">
                  <c:v>Reject military rule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BF-804D-A216-43824F2C9FA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BF-804D-A216-43824F2C9FA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BF-804D-A216-43824F2C9F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'Support demo trends'!$I$30:$L$30</c:f>
              <c:strCache>
                <c:ptCount val="4"/>
                <c:pt idx="0">
                  <c:v>2014/2015</c:v>
                </c:pt>
                <c:pt idx="1">
                  <c:v>2016/2018</c:v>
                </c:pt>
                <c:pt idx="2">
                  <c:v>2019/2021</c:v>
                </c:pt>
                <c:pt idx="3">
                  <c:v>2021/2023</c:v>
                </c:pt>
              </c:strCache>
            </c:strRef>
          </c:cat>
          <c:val>
            <c:numRef>
              <c:f>'Support demo trends'!$I$34:$L$34</c:f>
              <c:numCache>
                <c:formatCode>0%</c:formatCode>
                <c:ptCount val="4"/>
                <c:pt idx="0">
                  <c:v>0.72796829930865248</c:v>
                </c:pt>
                <c:pt idx="1">
                  <c:v>0.68484152744514892</c:v>
                </c:pt>
                <c:pt idx="2">
                  <c:v>0.70826734875126163</c:v>
                </c:pt>
                <c:pt idx="3">
                  <c:v>0.58028727357809951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1BF-804D-A216-43824F2C9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8603855"/>
        <c:axId val="708233967"/>
      </c:lineChart>
      <c:catAx>
        <c:axId val="70860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708233967"/>
        <c:crosses val="autoZero"/>
        <c:auto val="1"/>
        <c:lblAlgn val="ctr"/>
        <c:lblOffset val="100"/>
        <c:noMultiLvlLbl val="0"/>
      </c:catAx>
      <c:valAx>
        <c:axId val="708233967"/>
        <c:scaling>
          <c:orientation val="minMax"/>
          <c:max val="1"/>
          <c:min val="0.2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70860385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0411131416934"/>
          <c:y val="0.17283381096797526"/>
          <c:w val="0.25361680043093165"/>
          <c:h val="0.68260092930079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pattFill prst="pct50">
                <a:fgClr>
                  <a:schemeClr val="accent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B2-7A43-9114-97B258060299}"/>
              </c:ext>
            </c:extLst>
          </c:dPt>
          <c:dPt>
            <c:idx val="16"/>
            <c:invertIfNegative val="0"/>
            <c:bubble3D val="0"/>
            <c:spPr>
              <a:pattFill prst="pct50">
                <a:fgClr>
                  <a:schemeClr val="accent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B2-7A43-9114-97B2580602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G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'Multi parties system'!$O$8:$O$24</c:f>
              <c:strCache>
                <c:ptCount val="17"/>
                <c:pt idx="0">
                  <c:v>Burkina Faso</c:v>
                </c:pt>
                <c:pt idx="1">
                  <c:v>Mali</c:v>
                </c:pt>
                <c:pt idx="2">
                  <c:v>Guinea</c:v>
                </c:pt>
                <c:pt idx="3">
                  <c:v>Mauritania</c:v>
                </c:pt>
                <c:pt idx="4">
                  <c:v>Niger</c:v>
                </c:pt>
                <c:pt idx="5">
                  <c:v>Sierra Leone</c:v>
                </c:pt>
                <c:pt idx="6">
                  <c:v>Gambia</c:v>
                </c:pt>
                <c:pt idx="7">
                  <c:v>Senegal</c:v>
                </c:pt>
                <c:pt idx="8">
                  <c:v>Liberia</c:v>
                </c:pt>
                <c:pt idx="9">
                  <c:v>Nigeria</c:v>
                </c:pt>
                <c:pt idx="10">
                  <c:v>Togo</c:v>
                </c:pt>
                <c:pt idx="11">
                  <c:v>Ghana</c:v>
                </c:pt>
                <c:pt idx="12">
                  <c:v>Benin</c:v>
                </c:pt>
                <c:pt idx="13">
                  <c:v>Cabo Verde</c:v>
                </c:pt>
                <c:pt idx="14">
                  <c:v>Côte d'Ivoire</c:v>
                </c:pt>
                <c:pt idx="15">
                  <c:v>39-country average </c:v>
                </c:pt>
                <c:pt idx="16">
                  <c:v>West African average</c:v>
                </c:pt>
              </c:strCache>
            </c:strRef>
          </c:cat>
          <c:val>
            <c:numRef>
              <c:f>'Multi parties system'!$P$8:$P$24</c:f>
              <c:numCache>
                <c:formatCode>0%</c:formatCode>
                <c:ptCount val="17"/>
                <c:pt idx="0">
                  <c:v>0.39115929941618011</c:v>
                </c:pt>
                <c:pt idx="1">
                  <c:v>0.39750000000000002</c:v>
                </c:pt>
                <c:pt idx="2">
                  <c:v>0.4291666666666667</c:v>
                </c:pt>
                <c:pt idx="3">
                  <c:v>0.52249999999999996</c:v>
                </c:pt>
                <c:pt idx="4">
                  <c:v>0.52333333333333332</c:v>
                </c:pt>
                <c:pt idx="5">
                  <c:v>0.54416666666666669</c:v>
                </c:pt>
                <c:pt idx="6">
                  <c:v>0.57333333333333336</c:v>
                </c:pt>
                <c:pt idx="7">
                  <c:v>0.57583333333333331</c:v>
                </c:pt>
                <c:pt idx="8">
                  <c:v>0.58652246256239604</c:v>
                </c:pt>
                <c:pt idx="9">
                  <c:v>0.6941666666666666</c:v>
                </c:pt>
                <c:pt idx="10">
                  <c:v>0.69557964970809016</c:v>
                </c:pt>
                <c:pt idx="11">
                  <c:v>0.72416666666666674</c:v>
                </c:pt>
                <c:pt idx="12">
                  <c:v>0.73166666666666669</c:v>
                </c:pt>
                <c:pt idx="13">
                  <c:v>0.74728940783986642</c:v>
                </c:pt>
                <c:pt idx="14">
                  <c:v>0.78416666666666668</c:v>
                </c:pt>
                <c:pt idx="15">
                  <c:v>0.6376208752331739</c:v>
                </c:pt>
                <c:pt idx="16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2-7A43-9114-97B258060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2101474736"/>
        <c:axId val="2102260816"/>
      </c:barChart>
      <c:catAx>
        <c:axId val="2101474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102260816"/>
        <c:crosses val="autoZero"/>
        <c:auto val="1"/>
        <c:lblAlgn val="ctr"/>
        <c:lblOffset val="100"/>
        <c:noMultiLvlLbl val="0"/>
      </c:catAx>
      <c:valAx>
        <c:axId val="2102260816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210147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G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026422" y="848200"/>
            <a:ext cx="100533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de95f9a85_0_54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2cde95f9a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160AD884-5923-185F-453C-CFD429034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BCDB42C8-9BD3-F20C-2F4B-4E7CBE955E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C2B5E610-F324-A24B-65B4-118A128FDB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3608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38E11766-6A49-C595-3E36-C48583182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485A9817-A4E9-A9C3-B6CD-ECF401F03A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4209BE8C-78ED-476A-02CF-C033CDE795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252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3A8C524F-29CB-AB4E-0FE8-4CA482C26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F7B539FF-8E3A-E505-86FF-C0FF40B8DD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87B3D0E6-AE9E-F8BE-B638-1068B83EA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904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Changes between 2011-2023</a:t>
            </a:r>
            <a:br>
              <a:rPr lang="en-US" dirty="0"/>
            </a:br>
            <a:r>
              <a:rPr lang="en-US" dirty="0"/>
              <a:t>Rejection of one-man rule: -3</a:t>
            </a:r>
            <a:br>
              <a:rPr lang="en-US" dirty="0"/>
            </a:br>
            <a:r>
              <a:rPr lang="en-US" dirty="0"/>
              <a:t>Reject one-party rule: 0</a:t>
            </a:r>
            <a:br>
              <a:rPr lang="en-US" dirty="0"/>
            </a:br>
            <a:r>
              <a:rPr lang="en-US" dirty="0"/>
              <a:t>Reject military rule: -11</a:t>
            </a:r>
            <a:br>
              <a:rPr lang="en-US" dirty="0"/>
            </a:br>
            <a:r>
              <a:rPr lang="en-US" dirty="0"/>
              <a:t>Prefer democracy: -7</a:t>
            </a:r>
            <a:br>
              <a:rPr lang="en-US" dirty="0"/>
            </a:br>
            <a:endParaRPr dirty="0"/>
          </a:p>
        </p:txBody>
      </p:sp>
      <p:sp>
        <p:nvSpPr>
          <p:cNvPr id="376" name="Google Shape;3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3990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1F0500BB-FF19-9D78-5EA0-769D57BD7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5A0E1CCA-4BA3-65BA-5383-2C46EFD985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E0D475A0-644E-3CC7-028F-22E3C19030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471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F94A6684-8340-053F-99DC-9612C0E1C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C6224340-12D8-AAEB-4F28-D5E660EFD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C7165951-FCA7-1812-74F4-A6647B1597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346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6C0BCAAF-DE2D-81FB-DA8C-16B87B97B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5C825DE3-99F3-9130-6E2C-D6EDE8F448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0066AAD6-92CA-A2FD-20EA-C51C48B252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212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0A6514B7-6536-1D58-60A3-7F4CC4568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6BBD1F53-1ABA-4A06-B8A2-A5B0D1A805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E5F9BE83-96CD-3F57-76E2-570E5A96C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8095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9766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475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9D90BEB8-AB4A-38E0-F96E-571FA3E13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64992732-9B09-471E-35E4-4551F0782A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BBE6FA10-67E2-5947-9031-1F376F613F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7668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513B59C2-B852-8450-2F74-FD6AC506D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C02605E4-E731-FE1B-9CA6-36AE78F455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4CFC2071-F671-E4A8-FF00-D5377CE981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377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0A37BDCE-A5BA-245F-47FE-C1728E328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0AF9B8B1-D4EF-2B18-ABCA-7633D0117E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88530362-4DCD-93BD-2E43-C36B7AEF54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4590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B6E66A79-5FDE-1377-8A20-83C6CBE2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89495363-B365-B806-6152-9E01B22223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7FD16ADF-A8F2-21AD-2499-68A066EA18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9861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en-GB" dirty="0">
                <a:effectLst/>
                <a:latin typeface="Helvetica" pitchFamily="2" charset="0"/>
              </a:rPr>
            </a:br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solidFill>
                  <a:srgbClr val="262626"/>
                </a:solidFill>
                <a:effectLst/>
                <a:latin typeface="Helvetica" pitchFamily="2" charset="0"/>
              </a:rPr>
              <a:t>Afrobarometer country democracy scorecards present graphic illustrations of our latest survey findings and over-time trends on key indicators of democratic demand and supply, from support for democratic norms and practices to satisfaction, freedoms, and perceptions of official corruption.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0989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5ACD78D6-DE91-7B47-9105-6089C6C1A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4931DDEA-F234-B9C7-7AEE-B5FF560DD4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4007D314-351F-FA12-8416-7FD2227B8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0456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46A82538-ED35-5EEA-FB60-CF4AFBB38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0417EEE4-DD45-BF3A-B446-6FD6FE66B1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54523A41-F5F8-FA99-5441-6E44CF2AC1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9179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130B56C4-BB72-3C64-00F2-95A7404C1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1DD1876A-4C3E-6E1A-55F7-548EFE8CB9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38B2A037-9912-787C-F6DB-BB751305C4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7437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C316B325-4A80-7CCD-D1D6-2F404859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C6C74A48-0E39-479A-B12D-44C87477F8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8E02EC09-4E0E-A8A8-0B7C-78268FBB46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9073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0CC84F10-2987-D818-4474-25D663A77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4905DCC3-5898-FA98-22EF-38B7CA3FA4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96F68261-DB9B-A7CE-A70C-B178524E87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310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9" name="Google Shape;4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55CD5E3D-EFC4-33BF-0D11-E893AC7F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D8CF968C-D671-AD8E-91C5-4A0CA1C5A1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2C3AABFF-A973-DC64-3699-CAC13249DE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4762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0AE1B627-F65D-6CE8-CE4E-943FC01C2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DF7C0FDF-C6F9-B7D7-25BD-8CB4210DE1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FC954EA9-2D1B-225B-230B-E38F7A3DC3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7433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5123E67D-80FE-762E-95FE-60420273F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B5BDCE40-63C2-75DB-D122-04B1D0CDB0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29113608-FE2F-A5BA-FE98-E1C32A7D49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6262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cde95f9a85_0_65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0" name="Google Shape;470;g2cde95f9a85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6474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6" name="Google Shape;6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278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5" name="Google Shape;5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211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828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0BA3F243-4056-5E3F-B793-DD01338D4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F136D9A9-4158-4203-2535-81E9577942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93375661-BD18-CF03-E607-7281191DFE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537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9CB17A2E-9D40-4635-9484-782968BE3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>
            <a:extLst>
              <a:ext uri="{FF2B5EF4-FFF2-40B4-BE49-F238E27FC236}">
                <a16:creationId xmlns:a16="http://schemas.microsoft.com/office/drawing/2014/main" id="{3B24F106-7DBC-7908-BB1F-035F952D7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p8:notes">
            <a:extLst>
              <a:ext uri="{FF2B5EF4-FFF2-40B4-BE49-F238E27FC236}">
                <a16:creationId xmlns:a16="http://schemas.microsoft.com/office/drawing/2014/main" id="{C9F37334-7C8C-4391-FBE2-0F04991D7B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6262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899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6;p15">
            <a:extLst>
              <a:ext uri="{FF2B5EF4-FFF2-40B4-BE49-F238E27FC236}">
                <a16:creationId xmlns:a16="http://schemas.microsoft.com/office/drawing/2014/main" id="{92928F85-1C3F-AED6-D4A8-52729914D1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390" y="581978"/>
            <a:ext cx="8752800" cy="43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800" dirty="0">
                <a:latin typeface="+mn-lt"/>
              </a:rPr>
              <a:t>At a glance</a:t>
            </a:r>
          </a:p>
        </p:txBody>
      </p:sp>
      <p:sp>
        <p:nvSpPr>
          <p:cNvPr id="3" name="Google Shape;357;p15">
            <a:extLst>
              <a:ext uri="{FF2B5EF4-FFF2-40B4-BE49-F238E27FC236}">
                <a16:creationId xmlns:a16="http://schemas.microsoft.com/office/drawing/2014/main" id="{CB58D2C8-94F3-751F-953C-3F1052C26E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2141" y="1971606"/>
            <a:ext cx="3756600" cy="15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>
            <a:lvl1pPr>
              <a:defRPr/>
            </a:lvl1pPr>
          </a:lstStyle>
          <a:p>
            <a:pPr marL="184150" marR="241300" lvl="0" indent="-1714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GB" dirty="0">
              <a:latin typeface="+mn-lt"/>
            </a:endParaRPr>
          </a:p>
          <a:p>
            <a:pPr marL="184150" marR="241300" lvl="0" indent="-1714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GB" dirty="0">
              <a:latin typeface="+mn-lt"/>
            </a:endParaRPr>
          </a:p>
          <a:p>
            <a:pPr marL="12700" marR="2413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700"/>
            </a:pPr>
            <a:endParaRPr dirty="0">
              <a:latin typeface="+mn-lt"/>
            </a:endParaRPr>
          </a:p>
        </p:txBody>
      </p:sp>
      <p:sp>
        <p:nvSpPr>
          <p:cNvPr id="4" name="Google Shape;358;p15">
            <a:extLst>
              <a:ext uri="{FF2B5EF4-FFF2-40B4-BE49-F238E27FC236}">
                <a16:creationId xmlns:a16="http://schemas.microsoft.com/office/drawing/2014/main" id="{EFF1AD7A-F9AE-F587-68C9-84408D5B6841}"/>
              </a:ext>
            </a:extLst>
          </p:cNvPr>
          <p:cNvSpPr/>
          <p:nvPr userDrawn="1"/>
        </p:nvSpPr>
        <p:spPr>
          <a:xfrm>
            <a:off x="512147" y="1364899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D7796-9F4C-2496-45B7-ED074D7B7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44" y="5996887"/>
            <a:ext cx="1985805" cy="8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73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2;p18">
            <a:extLst>
              <a:ext uri="{FF2B5EF4-FFF2-40B4-BE49-F238E27FC236}">
                <a16:creationId xmlns:a16="http://schemas.microsoft.com/office/drawing/2014/main" id="{0D377CB2-3372-7792-AD42-9E330699ED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390" y="581978"/>
            <a:ext cx="8752800" cy="40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2600" dirty="0">
              <a:latin typeface="+mj-lt"/>
            </a:endParaRPr>
          </a:p>
        </p:txBody>
      </p:sp>
      <p:sp>
        <p:nvSpPr>
          <p:cNvPr id="3" name="Google Shape;473;p18">
            <a:extLst>
              <a:ext uri="{FF2B5EF4-FFF2-40B4-BE49-F238E27FC236}">
                <a16:creationId xmlns:a16="http://schemas.microsoft.com/office/drawing/2014/main" id="{566CD5D3-FCDD-4E52-8C6C-7B30D058D2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2142" y="1971606"/>
            <a:ext cx="8054400" cy="3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241300" lvl="0" indent="0" algn="l" rtl="0">
              <a:spcBef>
                <a:spcPts val="0"/>
              </a:spcBef>
              <a:spcAft>
                <a:spcPts val="600"/>
              </a:spcAft>
              <a:buSzPts val="700"/>
              <a:buNone/>
            </a:pPr>
            <a:endParaRPr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32979-50AD-DB3E-09AA-3E8BFD0D9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41" y="5928274"/>
            <a:ext cx="1985805" cy="844321"/>
          </a:xfrm>
          <a:prstGeom prst="rect">
            <a:avLst/>
          </a:prstGeom>
        </p:spPr>
      </p:pic>
      <p:sp>
        <p:nvSpPr>
          <p:cNvPr id="5" name="Google Shape;358;p15">
            <a:extLst>
              <a:ext uri="{FF2B5EF4-FFF2-40B4-BE49-F238E27FC236}">
                <a16:creationId xmlns:a16="http://schemas.microsoft.com/office/drawing/2014/main" id="{471BD44B-95BE-A6FC-2DBA-96FA893A6CBE}"/>
              </a:ext>
            </a:extLst>
          </p:cNvPr>
          <p:cNvSpPr/>
          <p:nvPr userDrawn="1"/>
        </p:nvSpPr>
        <p:spPr>
          <a:xfrm>
            <a:off x="512147" y="1364899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6706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8;p24">
            <a:extLst>
              <a:ext uri="{FF2B5EF4-FFF2-40B4-BE49-F238E27FC236}">
                <a16:creationId xmlns:a16="http://schemas.microsoft.com/office/drawing/2014/main" id="{A0AC7540-1B39-A6E8-5457-4EF4BF50652E}"/>
              </a:ext>
            </a:extLst>
          </p:cNvPr>
          <p:cNvSpPr/>
          <p:nvPr userDrawn="1"/>
        </p:nvSpPr>
        <p:spPr>
          <a:xfrm>
            <a:off x="-3366" y="-12044"/>
            <a:ext cx="9147366" cy="6870044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E554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689;p24">
            <a:extLst>
              <a:ext uri="{FF2B5EF4-FFF2-40B4-BE49-F238E27FC236}">
                <a16:creationId xmlns:a16="http://schemas.microsoft.com/office/drawing/2014/main" id="{87E293CA-76D7-24C2-B9E3-AECF098DCE8E}"/>
              </a:ext>
            </a:extLst>
          </p:cNvPr>
          <p:cNvSpPr txBox="1"/>
          <p:nvPr userDrawn="1"/>
        </p:nvSpPr>
        <p:spPr>
          <a:xfrm>
            <a:off x="261258" y="4242942"/>
            <a:ext cx="3740726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00" tIns="46200" rIns="46200" bIns="23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23"/>
              </a:buClr>
              <a:buSzPts val="1400"/>
              <a:buFont typeface="Century Gothic"/>
              <a:buNone/>
            </a:pPr>
            <a:r>
              <a:rPr lang="en-GB" sz="2400" b="1" i="0" u="none" strike="noStrike" cap="none" dirty="0" err="1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www.afrobarometer.org</a:t>
            </a:r>
            <a:endParaRPr sz="2400" b="0" i="0" u="none" strike="noStrike" cap="none" dirty="0">
              <a:solidFill>
                <a:schemeClr val="bg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5E23"/>
              </a:buClr>
              <a:buSzPts val="700"/>
              <a:buFont typeface="Century Gothic"/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#</a:t>
            </a:r>
            <a:r>
              <a:rPr lang="en-GB" sz="1400" b="1" i="0" u="none" strike="noStrike" cap="none" dirty="0" err="1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VoicesAfrica</a:t>
            </a:r>
            <a:r>
              <a:rPr lang="en-GB" sz="1400" b="1" i="0" u="none" strike="noStrike" cap="none" dirty="0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 on Twitter, Facebook, LinkedIn, Instagram.</a:t>
            </a:r>
            <a:endParaRPr sz="1400" b="0" i="0" u="none" strike="noStrike" cap="none" dirty="0">
              <a:solidFill>
                <a:schemeClr val="bg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Pts val="700"/>
              <a:buFont typeface="Century Gothic"/>
              <a:buNone/>
            </a:pPr>
            <a:r>
              <a:rPr lang="en-GB" sz="1400" b="0" i="0" u="none" strike="noStrike" cap="none" dirty="0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Do your own data analysis – on any question, for any country and survey round. It’s easy and free at </a:t>
            </a:r>
            <a:r>
              <a:rPr lang="en-GB" sz="1400" b="1" i="0" u="none" strike="noStrike" cap="none" spc="-80" baseline="0" dirty="0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www.afrobarometer.org/online-data-analysis.</a:t>
            </a:r>
            <a:endParaRPr sz="1400" b="0" i="0" u="none" strike="noStrike" cap="none" spc="-80" baseline="0" dirty="0">
              <a:solidFill>
                <a:schemeClr val="bg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Pts val="700"/>
              <a:buFont typeface="Century Gothic"/>
              <a:buNone/>
            </a:pPr>
            <a:endParaRPr sz="1300" b="0" i="0" u="none" strike="noStrike" cap="none" dirty="0">
              <a:solidFill>
                <a:schemeClr val="bg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690;p24">
            <a:extLst>
              <a:ext uri="{FF2B5EF4-FFF2-40B4-BE49-F238E27FC236}">
                <a16:creationId xmlns:a16="http://schemas.microsoft.com/office/drawing/2014/main" id="{14D9A736-A2E0-6C7B-30C6-3145CB5C43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8521" y="2612269"/>
            <a:ext cx="772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+mn-lt"/>
                <a:sym typeface="Century Gothic"/>
              </a:rPr>
              <a:t>T</a:t>
            </a:r>
            <a:r>
              <a:rPr lang="en-GB" sz="3600" dirty="0">
                <a:solidFill>
                  <a:srgbClr val="FFFFFF"/>
                </a:solidFill>
                <a:latin typeface="+mn-lt"/>
              </a:rPr>
              <a:t>hank you</a:t>
            </a:r>
            <a:endParaRPr sz="3600" b="1" i="0" u="none" strike="noStrike" cap="none" dirty="0">
              <a:solidFill>
                <a:srgbClr val="3F3F3F"/>
              </a:solidFill>
              <a:latin typeface="+mn-lt"/>
              <a:sym typeface="Century Gothic"/>
            </a:endParaRPr>
          </a:p>
        </p:txBody>
      </p:sp>
      <p:sp>
        <p:nvSpPr>
          <p:cNvPr id="5" name="Google Shape;691;p24">
            <a:extLst>
              <a:ext uri="{FF2B5EF4-FFF2-40B4-BE49-F238E27FC236}">
                <a16:creationId xmlns:a16="http://schemas.microsoft.com/office/drawing/2014/main" id="{3618F5BB-E3DD-4288-0E2C-044207EF15C6}"/>
              </a:ext>
            </a:extLst>
          </p:cNvPr>
          <p:cNvSpPr/>
          <p:nvPr userDrawn="1"/>
        </p:nvSpPr>
        <p:spPr>
          <a:xfrm>
            <a:off x="594292" y="3691619"/>
            <a:ext cx="1595444" cy="82939"/>
          </a:xfrm>
          <a:custGeom>
            <a:avLst/>
            <a:gdLst/>
            <a:ahLst/>
            <a:cxnLst/>
            <a:rect l="l" t="t" r="r" b="b"/>
            <a:pathLst>
              <a:path w="3506470" h="136525" extrusionOk="0">
                <a:moveTo>
                  <a:pt x="3505868" y="0"/>
                </a:moveTo>
                <a:lnTo>
                  <a:pt x="0" y="0"/>
                </a:lnTo>
                <a:lnTo>
                  <a:pt x="0" y="136269"/>
                </a:lnTo>
                <a:lnTo>
                  <a:pt x="3505868" y="136269"/>
                </a:lnTo>
                <a:lnTo>
                  <a:pt x="3505868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B7474-4D77-E7F8-6A69-D50D58391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6294" y="117553"/>
            <a:ext cx="1839253" cy="7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406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>
            <a:spLocks noGrp="1"/>
          </p:cNvSpPr>
          <p:nvPr>
            <p:ph type="title"/>
          </p:nvPr>
        </p:nvSpPr>
        <p:spPr>
          <a:xfrm>
            <a:off x="506373" y="581985"/>
            <a:ext cx="18597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3500" b="1" i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body" idx="1"/>
          </p:nvPr>
        </p:nvSpPr>
        <p:spPr>
          <a:xfrm>
            <a:off x="506373" y="1779989"/>
            <a:ext cx="7616700" cy="25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800" b="0" i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24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11">
            <a:extLst>
              <a:ext uri="{FF2B5EF4-FFF2-40B4-BE49-F238E27FC236}">
                <a16:creationId xmlns:a16="http://schemas.microsoft.com/office/drawing/2014/main" id="{BA5168B7-751D-9E76-55A9-9AE2A7E65632}"/>
              </a:ext>
            </a:extLst>
          </p:cNvPr>
          <p:cNvSpPr/>
          <p:nvPr userDrawn="1"/>
        </p:nvSpPr>
        <p:spPr>
          <a:xfrm>
            <a:off x="-3366" y="-56890"/>
            <a:ext cx="9147366" cy="3053353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E554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216;p11">
            <a:extLst>
              <a:ext uri="{FF2B5EF4-FFF2-40B4-BE49-F238E27FC236}">
                <a16:creationId xmlns:a16="http://schemas.microsoft.com/office/drawing/2014/main" id="{CC7AC3EF-57D8-5E42-198B-9112D7ED2F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226" y="1301542"/>
            <a:ext cx="6000600" cy="46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3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Google Shape;217;p11">
            <a:extLst>
              <a:ext uri="{FF2B5EF4-FFF2-40B4-BE49-F238E27FC236}">
                <a16:creationId xmlns:a16="http://schemas.microsoft.com/office/drawing/2014/main" id="{17271F35-94DC-F66F-1F4A-E0C5A3AD7662}"/>
              </a:ext>
            </a:extLst>
          </p:cNvPr>
          <p:cNvSpPr/>
          <p:nvPr userDrawn="1"/>
        </p:nvSpPr>
        <p:spPr>
          <a:xfrm>
            <a:off x="502897" y="2181155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218;p11">
            <a:extLst>
              <a:ext uri="{FF2B5EF4-FFF2-40B4-BE49-F238E27FC236}">
                <a16:creationId xmlns:a16="http://schemas.microsoft.com/office/drawing/2014/main" id="{75B679A7-1674-33BA-B654-434E458BDADC}"/>
              </a:ext>
            </a:extLst>
          </p:cNvPr>
          <p:cNvGrpSpPr/>
          <p:nvPr userDrawn="1"/>
        </p:nvGrpSpPr>
        <p:grpSpPr>
          <a:xfrm>
            <a:off x="5794523" y="-252544"/>
            <a:ext cx="3762382" cy="4508826"/>
            <a:chOff x="18380420" y="9084519"/>
            <a:chExt cx="890357" cy="1067001"/>
          </a:xfrm>
        </p:grpSpPr>
        <p:sp>
          <p:nvSpPr>
            <p:cNvPr id="6" name="Google Shape;219;p11">
              <a:extLst>
                <a:ext uri="{FF2B5EF4-FFF2-40B4-BE49-F238E27FC236}">
                  <a16:creationId xmlns:a16="http://schemas.microsoft.com/office/drawing/2014/main" id="{99DB61E2-6F10-B9A5-4B4C-D8CE01CD46BC}"/>
                </a:ext>
              </a:extLst>
            </p:cNvPr>
            <p:cNvSpPr/>
            <p:nvPr/>
          </p:nvSpPr>
          <p:spPr>
            <a:xfrm>
              <a:off x="18960430" y="9141933"/>
              <a:ext cx="292734" cy="396875"/>
            </a:xfrm>
            <a:custGeom>
              <a:avLst/>
              <a:gdLst/>
              <a:ahLst/>
              <a:cxnLst/>
              <a:rect l="l" t="t" r="r" b="b"/>
              <a:pathLst>
                <a:path w="292734" h="396875" extrusionOk="0">
                  <a:moveTo>
                    <a:pt x="71915" y="0"/>
                  </a:moveTo>
                  <a:lnTo>
                    <a:pt x="0" y="171810"/>
                  </a:lnTo>
                  <a:lnTo>
                    <a:pt x="87447" y="305517"/>
                  </a:lnTo>
                  <a:lnTo>
                    <a:pt x="142386" y="289621"/>
                  </a:lnTo>
                  <a:lnTo>
                    <a:pt x="149948" y="297644"/>
                  </a:lnTo>
                  <a:lnTo>
                    <a:pt x="119238" y="375420"/>
                  </a:lnTo>
                  <a:lnTo>
                    <a:pt x="291625" y="396511"/>
                  </a:lnTo>
                  <a:lnTo>
                    <a:pt x="292139" y="388594"/>
                  </a:lnTo>
                  <a:lnTo>
                    <a:pt x="292396" y="380668"/>
                  </a:lnTo>
                  <a:lnTo>
                    <a:pt x="292396" y="372645"/>
                  </a:lnTo>
                  <a:lnTo>
                    <a:pt x="289287" y="320983"/>
                  </a:lnTo>
                  <a:lnTo>
                    <a:pt x="280155" y="270856"/>
                  </a:lnTo>
                  <a:lnTo>
                    <a:pt x="265290" y="222705"/>
                  </a:lnTo>
                  <a:lnTo>
                    <a:pt x="244982" y="176971"/>
                  </a:lnTo>
                  <a:lnTo>
                    <a:pt x="219521" y="134095"/>
                  </a:lnTo>
                  <a:lnTo>
                    <a:pt x="189200" y="94519"/>
                  </a:lnTo>
                  <a:lnTo>
                    <a:pt x="154306" y="58684"/>
                  </a:lnTo>
                  <a:lnTo>
                    <a:pt x="115132" y="27030"/>
                  </a:lnTo>
                  <a:lnTo>
                    <a:pt x="71915" y="0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20;p11">
              <a:extLst>
                <a:ext uri="{FF2B5EF4-FFF2-40B4-BE49-F238E27FC236}">
                  <a16:creationId xmlns:a16="http://schemas.microsoft.com/office/drawing/2014/main" id="{528683D1-AC47-67BB-1807-6E08F6E3B74A}"/>
                </a:ext>
              </a:extLst>
            </p:cNvPr>
            <p:cNvSpPr/>
            <p:nvPr/>
          </p:nvSpPr>
          <p:spPr>
            <a:xfrm>
              <a:off x="18471001" y="9084519"/>
              <a:ext cx="548640" cy="250825"/>
            </a:xfrm>
            <a:custGeom>
              <a:avLst/>
              <a:gdLst/>
              <a:ahLst/>
              <a:cxnLst/>
              <a:rect l="l" t="t" r="r" b="b"/>
              <a:pathLst>
                <a:path w="548640" h="250825" extrusionOk="0">
                  <a:moveTo>
                    <a:pt x="369356" y="0"/>
                  </a:moveTo>
                  <a:lnTo>
                    <a:pt x="319738" y="2685"/>
                  </a:lnTo>
                  <a:lnTo>
                    <a:pt x="271220" y="10638"/>
                  </a:lnTo>
                  <a:lnTo>
                    <a:pt x="224248" y="23705"/>
                  </a:lnTo>
                  <a:lnTo>
                    <a:pt x="179273" y="41730"/>
                  </a:lnTo>
                  <a:lnTo>
                    <a:pt x="136740" y="64560"/>
                  </a:lnTo>
                  <a:lnTo>
                    <a:pt x="97098" y="92040"/>
                  </a:lnTo>
                  <a:lnTo>
                    <a:pt x="60796" y="124015"/>
                  </a:lnTo>
                  <a:lnTo>
                    <a:pt x="28280" y="160332"/>
                  </a:lnTo>
                  <a:lnTo>
                    <a:pt x="0" y="200835"/>
                  </a:lnTo>
                  <a:lnTo>
                    <a:pt x="103245" y="250729"/>
                  </a:lnTo>
                  <a:lnTo>
                    <a:pt x="168583" y="169913"/>
                  </a:lnTo>
                  <a:lnTo>
                    <a:pt x="306651" y="145329"/>
                  </a:lnTo>
                  <a:lnTo>
                    <a:pt x="501621" y="145329"/>
                  </a:lnTo>
                  <a:lnTo>
                    <a:pt x="543498" y="48254"/>
                  </a:lnTo>
                  <a:lnTo>
                    <a:pt x="543648" y="47943"/>
                  </a:lnTo>
                  <a:lnTo>
                    <a:pt x="544056" y="46968"/>
                  </a:lnTo>
                  <a:lnTo>
                    <a:pt x="544260" y="46605"/>
                  </a:lnTo>
                  <a:lnTo>
                    <a:pt x="544473" y="46144"/>
                  </a:lnTo>
                  <a:lnTo>
                    <a:pt x="544677" y="45576"/>
                  </a:lnTo>
                  <a:lnTo>
                    <a:pt x="544828" y="45266"/>
                  </a:lnTo>
                  <a:lnTo>
                    <a:pt x="544934" y="44964"/>
                  </a:lnTo>
                  <a:lnTo>
                    <a:pt x="545085" y="44654"/>
                  </a:lnTo>
                  <a:lnTo>
                    <a:pt x="548586" y="36525"/>
                  </a:lnTo>
                  <a:lnTo>
                    <a:pt x="507090" y="20944"/>
                  </a:lnTo>
                  <a:lnTo>
                    <a:pt x="463273" y="9485"/>
                  </a:lnTo>
                  <a:lnTo>
                    <a:pt x="417305" y="2415"/>
                  </a:lnTo>
                  <a:lnTo>
                    <a:pt x="369356" y="0"/>
                  </a:lnTo>
                  <a:close/>
                </a:path>
                <a:path w="548640" h="250825" extrusionOk="0">
                  <a:moveTo>
                    <a:pt x="501621" y="145329"/>
                  </a:moveTo>
                  <a:lnTo>
                    <a:pt x="306651" y="145329"/>
                  </a:lnTo>
                  <a:lnTo>
                    <a:pt x="315605" y="178299"/>
                  </a:lnTo>
                  <a:lnTo>
                    <a:pt x="324125" y="181938"/>
                  </a:lnTo>
                  <a:lnTo>
                    <a:pt x="343177" y="189854"/>
                  </a:lnTo>
                  <a:lnTo>
                    <a:pt x="363000" y="197549"/>
                  </a:lnTo>
                  <a:lnTo>
                    <a:pt x="373833" y="200525"/>
                  </a:lnTo>
                  <a:lnTo>
                    <a:pt x="376524" y="199491"/>
                  </a:lnTo>
                  <a:lnTo>
                    <a:pt x="379736" y="197078"/>
                  </a:lnTo>
                  <a:lnTo>
                    <a:pt x="385553" y="191424"/>
                  </a:lnTo>
                  <a:lnTo>
                    <a:pt x="396058" y="180666"/>
                  </a:lnTo>
                  <a:lnTo>
                    <a:pt x="486377" y="180666"/>
                  </a:lnTo>
                  <a:lnTo>
                    <a:pt x="501621" y="145329"/>
                  </a:lnTo>
                  <a:close/>
                </a:path>
                <a:path w="548640" h="250825" extrusionOk="0">
                  <a:moveTo>
                    <a:pt x="486377" y="180666"/>
                  </a:moveTo>
                  <a:lnTo>
                    <a:pt x="396058" y="180666"/>
                  </a:lnTo>
                  <a:lnTo>
                    <a:pt x="480430" y="194452"/>
                  </a:lnTo>
                  <a:lnTo>
                    <a:pt x="486377" y="180666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21;p11">
              <a:extLst>
                <a:ext uri="{FF2B5EF4-FFF2-40B4-BE49-F238E27FC236}">
                  <a16:creationId xmlns:a16="http://schemas.microsoft.com/office/drawing/2014/main" id="{6F749EEF-55B3-36D6-339A-4FE6B6960D8E}"/>
                </a:ext>
              </a:extLst>
            </p:cNvPr>
            <p:cNvSpPr/>
            <p:nvPr/>
          </p:nvSpPr>
          <p:spPr>
            <a:xfrm>
              <a:off x="19014543" y="9121045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80" h="12065" extrusionOk="0">
                  <a:moveTo>
                    <a:pt x="5044" y="0"/>
                  </a:moveTo>
                  <a:lnTo>
                    <a:pt x="4583" y="1134"/>
                  </a:lnTo>
                  <a:lnTo>
                    <a:pt x="3812" y="2934"/>
                  </a:lnTo>
                  <a:lnTo>
                    <a:pt x="3138" y="4574"/>
                  </a:lnTo>
                  <a:lnTo>
                    <a:pt x="1852" y="7455"/>
                  </a:lnTo>
                  <a:lnTo>
                    <a:pt x="1595" y="8076"/>
                  </a:lnTo>
                  <a:lnTo>
                    <a:pt x="1445" y="8386"/>
                  </a:lnTo>
                  <a:lnTo>
                    <a:pt x="1338" y="8696"/>
                  </a:lnTo>
                  <a:lnTo>
                    <a:pt x="1187" y="8998"/>
                  </a:lnTo>
                  <a:lnTo>
                    <a:pt x="984" y="9565"/>
                  </a:lnTo>
                  <a:lnTo>
                    <a:pt x="718" y="10035"/>
                  </a:lnTo>
                  <a:lnTo>
                    <a:pt x="0" y="11675"/>
                  </a:lnTo>
                  <a:lnTo>
                    <a:pt x="257" y="11782"/>
                  </a:lnTo>
                  <a:lnTo>
                    <a:pt x="416" y="11879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rgbClr val="66211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22;p11">
              <a:extLst>
                <a:ext uri="{FF2B5EF4-FFF2-40B4-BE49-F238E27FC236}">
                  <a16:creationId xmlns:a16="http://schemas.microsoft.com/office/drawing/2014/main" id="{6792E0B6-3079-F454-F84B-DF9ACC88A817}"/>
                </a:ext>
              </a:extLst>
            </p:cNvPr>
            <p:cNvSpPr/>
            <p:nvPr/>
          </p:nvSpPr>
          <p:spPr>
            <a:xfrm>
              <a:off x="18910733" y="9537734"/>
              <a:ext cx="360044" cy="393065"/>
            </a:xfrm>
            <a:custGeom>
              <a:avLst/>
              <a:gdLst/>
              <a:ahLst/>
              <a:cxnLst/>
              <a:rect l="l" t="t" r="r" b="b"/>
              <a:pathLst>
                <a:path w="360044" h="393065" extrusionOk="0">
                  <a:moveTo>
                    <a:pt x="359676" y="26695"/>
                  </a:moveTo>
                  <a:lnTo>
                    <a:pt x="339305" y="24955"/>
                  </a:lnTo>
                  <a:lnTo>
                    <a:pt x="339420" y="23964"/>
                  </a:lnTo>
                  <a:lnTo>
                    <a:pt x="160909" y="0"/>
                  </a:lnTo>
                  <a:lnTo>
                    <a:pt x="87147" y="44450"/>
                  </a:lnTo>
                  <a:lnTo>
                    <a:pt x="106387" y="124802"/>
                  </a:lnTo>
                  <a:lnTo>
                    <a:pt x="58953" y="163220"/>
                  </a:lnTo>
                  <a:lnTo>
                    <a:pt x="64249" y="201041"/>
                  </a:lnTo>
                  <a:lnTo>
                    <a:pt x="45681" y="213639"/>
                  </a:lnTo>
                  <a:lnTo>
                    <a:pt x="40894" y="238175"/>
                  </a:lnTo>
                  <a:lnTo>
                    <a:pt x="8432" y="266103"/>
                  </a:lnTo>
                  <a:lnTo>
                    <a:pt x="0" y="392912"/>
                  </a:lnTo>
                  <a:lnTo>
                    <a:pt x="48082" y="382892"/>
                  </a:lnTo>
                  <a:lnTo>
                    <a:pt x="93535" y="368071"/>
                  </a:lnTo>
                  <a:lnTo>
                    <a:pt x="136182" y="348767"/>
                  </a:lnTo>
                  <a:lnTo>
                    <a:pt x="175793" y="325310"/>
                  </a:lnTo>
                  <a:lnTo>
                    <a:pt x="212191" y="298018"/>
                  </a:lnTo>
                  <a:lnTo>
                    <a:pt x="245160" y="267220"/>
                  </a:lnTo>
                  <a:lnTo>
                    <a:pt x="274497" y="233222"/>
                  </a:lnTo>
                  <a:lnTo>
                    <a:pt x="300012" y="196354"/>
                  </a:lnTo>
                  <a:lnTo>
                    <a:pt x="321487" y="156959"/>
                  </a:lnTo>
                  <a:lnTo>
                    <a:pt x="338721" y="115328"/>
                  </a:lnTo>
                  <a:lnTo>
                    <a:pt x="351523" y="71805"/>
                  </a:lnTo>
                  <a:lnTo>
                    <a:pt x="359676" y="26695"/>
                  </a:lnTo>
                  <a:close/>
                </a:path>
                <a:path w="360044" h="393065" extrusionOk="0">
                  <a:moveTo>
                    <a:pt x="359676" y="26644"/>
                  </a:moveTo>
                  <a:lnTo>
                    <a:pt x="351294" y="25514"/>
                  </a:lnTo>
                  <a:lnTo>
                    <a:pt x="350418" y="25463"/>
                  </a:lnTo>
                  <a:lnTo>
                    <a:pt x="349554" y="25311"/>
                  </a:lnTo>
                  <a:lnTo>
                    <a:pt x="348322" y="25158"/>
                  </a:lnTo>
                  <a:lnTo>
                    <a:pt x="347027" y="24955"/>
                  </a:lnTo>
                  <a:lnTo>
                    <a:pt x="345846" y="24790"/>
                  </a:lnTo>
                  <a:lnTo>
                    <a:pt x="344652" y="24688"/>
                  </a:lnTo>
                  <a:lnTo>
                    <a:pt x="344144" y="24587"/>
                  </a:lnTo>
                  <a:lnTo>
                    <a:pt x="343065" y="24485"/>
                  </a:lnTo>
                  <a:lnTo>
                    <a:pt x="342595" y="24384"/>
                  </a:lnTo>
                  <a:lnTo>
                    <a:pt x="342138" y="24384"/>
                  </a:lnTo>
                  <a:lnTo>
                    <a:pt x="341680" y="24282"/>
                  </a:lnTo>
                  <a:lnTo>
                    <a:pt x="339458" y="23914"/>
                  </a:lnTo>
                  <a:lnTo>
                    <a:pt x="339369" y="24904"/>
                  </a:lnTo>
                  <a:lnTo>
                    <a:pt x="359676" y="26644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Google Shape;223;p11">
              <a:extLst>
                <a:ext uri="{FF2B5EF4-FFF2-40B4-BE49-F238E27FC236}">
                  <a16:creationId xmlns:a16="http://schemas.microsoft.com/office/drawing/2014/main" id="{7346447B-B01C-D7B0-2BC2-A36B8B0756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960481" y="9120995"/>
              <a:ext cx="71915" cy="1927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224;p11">
              <a:extLst>
                <a:ext uri="{FF2B5EF4-FFF2-40B4-BE49-F238E27FC236}">
                  <a16:creationId xmlns:a16="http://schemas.microsoft.com/office/drawing/2014/main" id="{8382712F-D985-D822-D3DD-DE489628937A}"/>
                </a:ext>
              </a:extLst>
            </p:cNvPr>
            <p:cNvSpPr/>
            <p:nvPr/>
          </p:nvSpPr>
          <p:spPr>
            <a:xfrm>
              <a:off x="18380420" y="9291730"/>
              <a:ext cx="514984" cy="859790"/>
            </a:xfrm>
            <a:custGeom>
              <a:avLst/>
              <a:gdLst/>
              <a:ahLst/>
              <a:cxnLst/>
              <a:rect l="l" t="t" r="r" b="b"/>
              <a:pathLst>
                <a:path w="514984" h="859790" extrusionOk="0">
                  <a:moveTo>
                    <a:pt x="53750" y="0"/>
                  </a:moveTo>
                  <a:lnTo>
                    <a:pt x="35077" y="39471"/>
                  </a:lnTo>
                  <a:lnTo>
                    <a:pt x="20131" y="81522"/>
                  </a:lnTo>
                  <a:lnTo>
                    <a:pt x="9125" y="126182"/>
                  </a:lnTo>
                  <a:lnTo>
                    <a:pt x="2325" y="173370"/>
                  </a:lnTo>
                  <a:lnTo>
                    <a:pt x="0" y="223007"/>
                  </a:lnTo>
                  <a:lnTo>
                    <a:pt x="2930" y="272786"/>
                  </a:lnTo>
                  <a:lnTo>
                    <a:pt x="11573" y="320745"/>
                  </a:lnTo>
                  <a:lnTo>
                    <a:pt x="25705" y="367504"/>
                  </a:lnTo>
                  <a:lnTo>
                    <a:pt x="45104" y="412554"/>
                  </a:lnTo>
                  <a:lnTo>
                    <a:pt x="69547" y="455387"/>
                  </a:lnTo>
                  <a:lnTo>
                    <a:pt x="98811" y="495497"/>
                  </a:lnTo>
                  <a:lnTo>
                    <a:pt x="132673" y="532375"/>
                  </a:lnTo>
                  <a:lnTo>
                    <a:pt x="170911" y="565514"/>
                  </a:lnTo>
                  <a:lnTo>
                    <a:pt x="213301" y="594406"/>
                  </a:lnTo>
                  <a:lnTo>
                    <a:pt x="259621" y="618543"/>
                  </a:lnTo>
                  <a:lnTo>
                    <a:pt x="225002" y="859707"/>
                  </a:lnTo>
                  <a:lnTo>
                    <a:pt x="507575" y="654962"/>
                  </a:lnTo>
                  <a:lnTo>
                    <a:pt x="514934" y="532531"/>
                  </a:lnTo>
                  <a:lnTo>
                    <a:pt x="459428" y="538861"/>
                  </a:lnTo>
                  <a:lnTo>
                    <a:pt x="425216" y="427796"/>
                  </a:lnTo>
                  <a:lnTo>
                    <a:pt x="403558" y="391165"/>
                  </a:lnTo>
                  <a:lnTo>
                    <a:pt x="421617" y="337157"/>
                  </a:lnTo>
                  <a:lnTo>
                    <a:pt x="380207" y="252582"/>
                  </a:lnTo>
                  <a:lnTo>
                    <a:pt x="386227" y="213539"/>
                  </a:lnTo>
                  <a:lnTo>
                    <a:pt x="338744" y="186526"/>
                  </a:lnTo>
                  <a:lnTo>
                    <a:pt x="246970" y="214718"/>
                  </a:lnTo>
                  <a:lnTo>
                    <a:pt x="171969" y="136685"/>
                  </a:lnTo>
                  <a:lnTo>
                    <a:pt x="180968" y="59362"/>
                  </a:lnTo>
                  <a:lnTo>
                    <a:pt x="53750" y="0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240;p11">
            <a:extLst>
              <a:ext uri="{FF2B5EF4-FFF2-40B4-BE49-F238E27FC236}">
                <a16:creationId xmlns:a16="http://schemas.microsoft.com/office/drawing/2014/main" id="{0F5A6B6A-5E16-9CB7-604C-04EA2DD66F96}"/>
              </a:ext>
            </a:extLst>
          </p:cNvPr>
          <p:cNvSpPr/>
          <p:nvPr userDrawn="1"/>
        </p:nvSpPr>
        <p:spPr>
          <a:xfrm>
            <a:off x="0" y="3051637"/>
            <a:ext cx="9147366" cy="381669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A92A2-DA5C-328A-7B4A-E7EBF3C29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13679"/>
            <a:ext cx="1985805" cy="8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69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5;p11">
            <a:extLst>
              <a:ext uri="{FF2B5EF4-FFF2-40B4-BE49-F238E27FC236}">
                <a16:creationId xmlns:a16="http://schemas.microsoft.com/office/drawing/2014/main" id="{8BBFEEA6-6A67-D8D3-883E-9BB838F5EB57}"/>
              </a:ext>
            </a:extLst>
          </p:cNvPr>
          <p:cNvSpPr/>
          <p:nvPr userDrawn="1"/>
        </p:nvSpPr>
        <p:spPr>
          <a:xfrm>
            <a:off x="-3366" y="-56890"/>
            <a:ext cx="9147366" cy="3053353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E554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16;p11">
            <a:extLst>
              <a:ext uri="{FF2B5EF4-FFF2-40B4-BE49-F238E27FC236}">
                <a16:creationId xmlns:a16="http://schemas.microsoft.com/office/drawing/2014/main" id="{90FCBA8C-110F-362F-16B0-D1E751012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226" y="1301542"/>
            <a:ext cx="6000600" cy="46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 sz="3000" dirty="0">
                <a:solidFill>
                  <a:srgbClr val="FFFFFF"/>
                </a:solidFill>
                <a:latin typeface="+mn-lt"/>
              </a:rPr>
              <a:t>Key findings</a:t>
            </a:r>
            <a:endParaRPr sz="3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Google Shape;217;p11">
            <a:extLst>
              <a:ext uri="{FF2B5EF4-FFF2-40B4-BE49-F238E27FC236}">
                <a16:creationId xmlns:a16="http://schemas.microsoft.com/office/drawing/2014/main" id="{0B6E9AAD-DCE1-48C7-8225-A62E463CBBF8}"/>
              </a:ext>
            </a:extLst>
          </p:cNvPr>
          <p:cNvSpPr/>
          <p:nvPr userDrawn="1"/>
        </p:nvSpPr>
        <p:spPr>
          <a:xfrm>
            <a:off x="502897" y="2181155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218;p11">
            <a:extLst>
              <a:ext uri="{FF2B5EF4-FFF2-40B4-BE49-F238E27FC236}">
                <a16:creationId xmlns:a16="http://schemas.microsoft.com/office/drawing/2014/main" id="{5F56CBE5-695B-F7A6-5654-08A66DEAF978}"/>
              </a:ext>
            </a:extLst>
          </p:cNvPr>
          <p:cNvGrpSpPr/>
          <p:nvPr userDrawn="1"/>
        </p:nvGrpSpPr>
        <p:grpSpPr>
          <a:xfrm>
            <a:off x="5794523" y="-252544"/>
            <a:ext cx="3762382" cy="4508826"/>
            <a:chOff x="18380420" y="9084519"/>
            <a:chExt cx="890357" cy="1067001"/>
          </a:xfrm>
        </p:grpSpPr>
        <p:sp>
          <p:nvSpPr>
            <p:cNvPr id="19" name="Google Shape;219;p11">
              <a:extLst>
                <a:ext uri="{FF2B5EF4-FFF2-40B4-BE49-F238E27FC236}">
                  <a16:creationId xmlns:a16="http://schemas.microsoft.com/office/drawing/2014/main" id="{9906E851-2F31-CE8C-F251-381085D518D4}"/>
                </a:ext>
              </a:extLst>
            </p:cNvPr>
            <p:cNvSpPr/>
            <p:nvPr/>
          </p:nvSpPr>
          <p:spPr>
            <a:xfrm>
              <a:off x="18960430" y="9141933"/>
              <a:ext cx="292734" cy="396875"/>
            </a:xfrm>
            <a:custGeom>
              <a:avLst/>
              <a:gdLst/>
              <a:ahLst/>
              <a:cxnLst/>
              <a:rect l="l" t="t" r="r" b="b"/>
              <a:pathLst>
                <a:path w="292734" h="396875" extrusionOk="0">
                  <a:moveTo>
                    <a:pt x="71915" y="0"/>
                  </a:moveTo>
                  <a:lnTo>
                    <a:pt x="0" y="171810"/>
                  </a:lnTo>
                  <a:lnTo>
                    <a:pt x="87447" y="305517"/>
                  </a:lnTo>
                  <a:lnTo>
                    <a:pt x="142386" y="289621"/>
                  </a:lnTo>
                  <a:lnTo>
                    <a:pt x="149948" y="297644"/>
                  </a:lnTo>
                  <a:lnTo>
                    <a:pt x="119238" y="375420"/>
                  </a:lnTo>
                  <a:lnTo>
                    <a:pt x="291625" y="396511"/>
                  </a:lnTo>
                  <a:lnTo>
                    <a:pt x="292139" y="388594"/>
                  </a:lnTo>
                  <a:lnTo>
                    <a:pt x="292396" y="380668"/>
                  </a:lnTo>
                  <a:lnTo>
                    <a:pt x="292396" y="372645"/>
                  </a:lnTo>
                  <a:lnTo>
                    <a:pt x="289287" y="320983"/>
                  </a:lnTo>
                  <a:lnTo>
                    <a:pt x="280155" y="270856"/>
                  </a:lnTo>
                  <a:lnTo>
                    <a:pt x="265290" y="222705"/>
                  </a:lnTo>
                  <a:lnTo>
                    <a:pt x="244982" y="176971"/>
                  </a:lnTo>
                  <a:lnTo>
                    <a:pt x="219521" y="134095"/>
                  </a:lnTo>
                  <a:lnTo>
                    <a:pt x="189200" y="94519"/>
                  </a:lnTo>
                  <a:lnTo>
                    <a:pt x="154306" y="58684"/>
                  </a:lnTo>
                  <a:lnTo>
                    <a:pt x="115132" y="27030"/>
                  </a:lnTo>
                  <a:lnTo>
                    <a:pt x="71915" y="0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0;p11">
              <a:extLst>
                <a:ext uri="{FF2B5EF4-FFF2-40B4-BE49-F238E27FC236}">
                  <a16:creationId xmlns:a16="http://schemas.microsoft.com/office/drawing/2014/main" id="{62AF514F-5B9C-61AD-F918-9A44336484FC}"/>
                </a:ext>
              </a:extLst>
            </p:cNvPr>
            <p:cNvSpPr/>
            <p:nvPr/>
          </p:nvSpPr>
          <p:spPr>
            <a:xfrm>
              <a:off x="18471001" y="9084519"/>
              <a:ext cx="548640" cy="250825"/>
            </a:xfrm>
            <a:custGeom>
              <a:avLst/>
              <a:gdLst/>
              <a:ahLst/>
              <a:cxnLst/>
              <a:rect l="l" t="t" r="r" b="b"/>
              <a:pathLst>
                <a:path w="548640" h="250825" extrusionOk="0">
                  <a:moveTo>
                    <a:pt x="369356" y="0"/>
                  </a:moveTo>
                  <a:lnTo>
                    <a:pt x="319738" y="2685"/>
                  </a:lnTo>
                  <a:lnTo>
                    <a:pt x="271220" y="10638"/>
                  </a:lnTo>
                  <a:lnTo>
                    <a:pt x="224248" y="23705"/>
                  </a:lnTo>
                  <a:lnTo>
                    <a:pt x="179273" y="41730"/>
                  </a:lnTo>
                  <a:lnTo>
                    <a:pt x="136740" y="64560"/>
                  </a:lnTo>
                  <a:lnTo>
                    <a:pt x="97098" y="92040"/>
                  </a:lnTo>
                  <a:lnTo>
                    <a:pt x="60796" y="124015"/>
                  </a:lnTo>
                  <a:lnTo>
                    <a:pt x="28280" y="160332"/>
                  </a:lnTo>
                  <a:lnTo>
                    <a:pt x="0" y="200835"/>
                  </a:lnTo>
                  <a:lnTo>
                    <a:pt x="103245" y="250729"/>
                  </a:lnTo>
                  <a:lnTo>
                    <a:pt x="168583" y="169913"/>
                  </a:lnTo>
                  <a:lnTo>
                    <a:pt x="306651" y="145329"/>
                  </a:lnTo>
                  <a:lnTo>
                    <a:pt x="501621" y="145329"/>
                  </a:lnTo>
                  <a:lnTo>
                    <a:pt x="543498" y="48254"/>
                  </a:lnTo>
                  <a:lnTo>
                    <a:pt x="543648" y="47943"/>
                  </a:lnTo>
                  <a:lnTo>
                    <a:pt x="544056" y="46968"/>
                  </a:lnTo>
                  <a:lnTo>
                    <a:pt x="544260" y="46605"/>
                  </a:lnTo>
                  <a:lnTo>
                    <a:pt x="544473" y="46144"/>
                  </a:lnTo>
                  <a:lnTo>
                    <a:pt x="544677" y="45576"/>
                  </a:lnTo>
                  <a:lnTo>
                    <a:pt x="544828" y="45266"/>
                  </a:lnTo>
                  <a:lnTo>
                    <a:pt x="544934" y="44964"/>
                  </a:lnTo>
                  <a:lnTo>
                    <a:pt x="545085" y="44654"/>
                  </a:lnTo>
                  <a:lnTo>
                    <a:pt x="548586" y="36525"/>
                  </a:lnTo>
                  <a:lnTo>
                    <a:pt x="507090" y="20944"/>
                  </a:lnTo>
                  <a:lnTo>
                    <a:pt x="463273" y="9485"/>
                  </a:lnTo>
                  <a:lnTo>
                    <a:pt x="417305" y="2415"/>
                  </a:lnTo>
                  <a:lnTo>
                    <a:pt x="369356" y="0"/>
                  </a:lnTo>
                  <a:close/>
                </a:path>
                <a:path w="548640" h="250825" extrusionOk="0">
                  <a:moveTo>
                    <a:pt x="501621" y="145329"/>
                  </a:moveTo>
                  <a:lnTo>
                    <a:pt x="306651" y="145329"/>
                  </a:lnTo>
                  <a:lnTo>
                    <a:pt x="315605" y="178299"/>
                  </a:lnTo>
                  <a:lnTo>
                    <a:pt x="324125" y="181938"/>
                  </a:lnTo>
                  <a:lnTo>
                    <a:pt x="343177" y="189854"/>
                  </a:lnTo>
                  <a:lnTo>
                    <a:pt x="363000" y="197549"/>
                  </a:lnTo>
                  <a:lnTo>
                    <a:pt x="373833" y="200525"/>
                  </a:lnTo>
                  <a:lnTo>
                    <a:pt x="376524" y="199491"/>
                  </a:lnTo>
                  <a:lnTo>
                    <a:pt x="379736" y="197078"/>
                  </a:lnTo>
                  <a:lnTo>
                    <a:pt x="385553" y="191424"/>
                  </a:lnTo>
                  <a:lnTo>
                    <a:pt x="396058" y="180666"/>
                  </a:lnTo>
                  <a:lnTo>
                    <a:pt x="486377" y="180666"/>
                  </a:lnTo>
                  <a:lnTo>
                    <a:pt x="501621" y="145329"/>
                  </a:lnTo>
                  <a:close/>
                </a:path>
                <a:path w="548640" h="250825" extrusionOk="0">
                  <a:moveTo>
                    <a:pt x="486377" y="180666"/>
                  </a:moveTo>
                  <a:lnTo>
                    <a:pt x="396058" y="180666"/>
                  </a:lnTo>
                  <a:lnTo>
                    <a:pt x="480430" y="194452"/>
                  </a:lnTo>
                  <a:lnTo>
                    <a:pt x="486377" y="180666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1;p11">
              <a:extLst>
                <a:ext uri="{FF2B5EF4-FFF2-40B4-BE49-F238E27FC236}">
                  <a16:creationId xmlns:a16="http://schemas.microsoft.com/office/drawing/2014/main" id="{F0F6693C-C04E-6A37-D201-545B6DD17004}"/>
                </a:ext>
              </a:extLst>
            </p:cNvPr>
            <p:cNvSpPr/>
            <p:nvPr/>
          </p:nvSpPr>
          <p:spPr>
            <a:xfrm>
              <a:off x="19014543" y="9121045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80" h="12065" extrusionOk="0">
                  <a:moveTo>
                    <a:pt x="5044" y="0"/>
                  </a:moveTo>
                  <a:lnTo>
                    <a:pt x="4583" y="1134"/>
                  </a:lnTo>
                  <a:lnTo>
                    <a:pt x="3812" y="2934"/>
                  </a:lnTo>
                  <a:lnTo>
                    <a:pt x="3138" y="4574"/>
                  </a:lnTo>
                  <a:lnTo>
                    <a:pt x="1852" y="7455"/>
                  </a:lnTo>
                  <a:lnTo>
                    <a:pt x="1595" y="8076"/>
                  </a:lnTo>
                  <a:lnTo>
                    <a:pt x="1445" y="8386"/>
                  </a:lnTo>
                  <a:lnTo>
                    <a:pt x="1338" y="8696"/>
                  </a:lnTo>
                  <a:lnTo>
                    <a:pt x="1187" y="8998"/>
                  </a:lnTo>
                  <a:lnTo>
                    <a:pt x="984" y="9565"/>
                  </a:lnTo>
                  <a:lnTo>
                    <a:pt x="718" y="10035"/>
                  </a:lnTo>
                  <a:lnTo>
                    <a:pt x="0" y="11675"/>
                  </a:lnTo>
                  <a:lnTo>
                    <a:pt x="257" y="11782"/>
                  </a:lnTo>
                  <a:lnTo>
                    <a:pt x="416" y="11879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rgbClr val="66211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2;p11">
              <a:extLst>
                <a:ext uri="{FF2B5EF4-FFF2-40B4-BE49-F238E27FC236}">
                  <a16:creationId xmlns:a16="http://schemas.microsoft.com/office/drawing/2014/main" id="{BB6B0287-48A9-2E42-62A3-27568AAAE396}"/>
                </a:ext>
              </a:extLst>
            </p:cNvPr>
            <p:cNvSpPr/>
            <p:nvPr/>
          </p:nvSpPr>
          <p:spPr>
            <a:xfrm>
              <a:off x="18910733" y="9537734"/>
              <a:ext cx="360044" cy="393065"/>
            </a:xfrm>
            <a:custGeom>
              <a:avLst/>
              <a:gdLst/>
              <a:ahLst/>
              <a:cxnLst/>
              <a:rect l="l" t="t" r="r" b="b"/>
              <a:pathLst>
                <a:path w="360044" h="393065" extrusionOk="0">
                  <a:moveTo>
                    <a:pt x="359676" y="26695"/>
                  </a:moveTo>
                  <a:lnTo>
                    <a:pt x="339305" y="24955"/>
                  </a:lnTo>
                  <a:lnTo>
                    <a:pt x="339420" y="23964"/>
                  </a:lnTo>
                  <a:lnTo>
                    <a:pt x="160909" y="0"/>
                  </a:lnTo>
                  <a:lnTo>
                    <a:pt x="87147" y="44450"/>
                  </a:lnTo>
                  <a:lnTo>
                    <a:pt x="106387" y="124802"/>
                  </a:lnTo>
                  <a:lnTo>
                    <a:pt x="58953" y="163220"/>
                  </a:lnTo>
                  <a:lnTo>
                    <a:pt x="64249" y="201041"/>
                  </a:lnTo>
                  <a:lnTo>
                    <a:pt x="45681" y="213639"/>
                  </a:lnTo>
                  <a:lnTo>
                    <a:pt x="40894" y="238175"/>
                  </a:lnTo>
                  <a:lnTo>
                    <a:pt x="8432" y="266103"/>
                  </a:lnTo>
                  <a:lnTo>
                    <a:pt x="0" y="392912"/>
                  </a:lnTo>
                  <a:lnTo>
                    <a:pt x="48082" y="382892"/>
                  </a:lnTo>
                  <a:lnTo>
                    <a:pt x="93535" y="368071"/>
                  </a:lnTo>
                  <a:lnTo>
                    <a:pt x="136182" y="348767"/>
                  </a:lnTo>
                  <a:lnTo>
                    <a:pt x="175793" y="325310"/>
                  </a:lnTo>
                  <a:lnTo>
                    <a:pt x="212191" y="298018"/>
                  </a:lnTo>
                  <a:lnTo>
                    <a:pt x="245160" y="267220"/>
                  </a:lnTo>
                  <a:lnTo>
                    <a:pt x="274497" y="233222"/>
                  </a:lnTo>
                  <a:lnTo>
                    <a:pt x="300012" y="196354"/>
                  </a:lnTo>
                  <a:lnTo>
                    <a:pt x="321487" y="156959"/>
                  </a:lnTo>
                  <a:lnTo>
                    <a:pt x="338721" y="115328"/>
                  </a:lnTo>
                  <a:lnTo>
                    <a:pt x="351523" y="71805"/>
                  </a:lnTo>
                  <a:lnTo>
                    <a:pt x="359676" y="26695"/>
                  </a:lnTo>
                  <a:close/>
                </a:path>
                <a:path w="360044" h="393065" extrusionOk="0">
                  <a:moveTo>
                    <a:pt x="359676" y="26644"/>
                  </a:moveTo>
                  <a:lnTo>
                    <a:pt x="351294" y="25514"/>
                  </a:lnTo>
                  <a:lnTo>
                    <a:pt x="350418" y="25463"/>
                  </a:lnTo>
                  <a:lnTo>
                    <a:pt x="349554" y="25311"/>
                  </a:lnTo>
                  <a:lnTo>
                    <a:pt x="348322" y="25158"/>
                  </a:lnTo>
                  <a:lnTo>
                    <a:pt x="347027" y="24955"/>
                  </a:lnTo>
                  <a:lnTo>
                    <a:pt x="345846" y="24790"/>
                  </a:lnTo>
                  <a:lnTo>
                    <a:pt x="344652" y="24688"/>
                  </a:lnTo>
                  <a:lnTo>
                    <a:pt x="344144" y="24587"/>
                  </a:lnTo>
                  <a:lnTo>
                    <a:pt x="343065" y="24485"/>
                  </a:lnTo>
                  <a:lnTo>
                    <a:pt x="342595" y="24384"/>
                  </a:lnTo>
                  <a:lnTo>
                    <a:pt x="342138" y="24384"/>
                  </a:lnTo>
                  <a:lnTo>
                    <a:pt x="341680" y="24282"/>
                  </a:lnTo>
                  <a:lnTo>
                    <a:pt x="339458" y="23914"/>
                  </a:lnTo>
                  <a:lnTo>
                    <a:pt x="339369" y="24904"/>
                  </a:lnTo>
                  <a:lnTo>
                    <a:pt x="359676" y="26644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23;p11">
              <a:extLst>
                <a:ext uri="{FF2B5EF4-FFF2-40B4-BE49-F238E27FC236}">
                  <a16:creationId xmlns:a16="http://schemas.microsoft.com/office/drawing/2014/main" id="{74DC45DF-FB42-438C-8DFA-825AA4E1162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960481" y="9120995"/>
              <a:ext cx="71915" cy="1927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24;p11">
              <a:extLst>
                <a:ext uri="{FF2B5EF4-FFF2-40B4-BE49-F238E27FC236}">
                  <a16:creationId xmlns:a16="http://schemas.microsoft.com/office/drawing/2014/main" id="{39CA70E0-B0AF-7F25-4636-5271B32E3DA6}"/>
                </a:ext>
              </a:extLst>
            </p:cNvPr>
            <p:cNvSpPr/>
            <p:nvPr/>
          </p:nvSpPr>
          <p:spPr>
            <a:xfrm>
              <a:off x="18380420" y="9291730"/>
              <a:ext cx="514984" cy="859790"/>
            </a:xfrm>
            <a:custGeom>
              <a:avLst/>
              <a:gdLst/>
              <a:ahLst/>
              <a:cxnLst/>
              <a:rect l="l" t="t" r="r" b="b"/>
              <a:pathLst>
                <a:path w="514984" h="859790" extrusionOk="0">
                  <a:moveTo>
                    <a:pt x="53750" y="0"/>
                  </a:moveTo>
                  <a:lnTo>
                    <a:pt x="35077" y="39471"/>
                  </a:lnTo>
                  <a:lnTo>
                    <a:pt x="20131" y="81522"/>
                  </a:lnTo>
                  <a:lnTo>
                    <a:pt x="9125" y="126182"/>
                  </a:lnTo>
                  <a:lnTo>
                    <a:pt x="2325" y="173370"/>
                  </a:lnTo>
                  <a:lnTo>
                    <a:pt x="0" y="223007"/>
                  </a:lnTo>
                  <a:lnTo>
                    <a:pt x="2930" y="272786"/>
                  </a:lnTo>
                  <a:lnTo>
                    <a:pt x="11573" y="320745"/>
                  </a:lnTo>
                  <a:lnTo>
                    <a:pt x="25705" y="367504"/>
                  </a:lnTo>
                  <a:lnTo>
                    <a:pt x="45104" y="412554"/>
                  </a:lnTo>
                  <a:lnTo>
                    <a:pt x="69547" y="455387"/>
                  </a:lnTo>
                  <a:lnTo>
                    <a:pt x="98811" y="495497"/>
                  </a:lnTo>
                  <a:lnTo>
                    <a:pt x="132673" y="532375"/>
                  </a:lnTo>
                  <a:lnTo>
                    <a:pt x="170911" y="565514"/>
                  </a:lnTo>
                  <a:lnTo>
                    <a:pt x="213301" y="594406"/>
                  </a:lnTo>
                  <a:lnTo>
                    <a:pt x="259621" y="618543"/>
                  </a:lnTo>
                  <a:lnTo>
                    <a:pt x="225002" y="859707"/>
                  </a:lnTo>
                  <a:lnTo>
                    <a:pt x="507575" y="654962"/>
                  </a:lnTo>
                  <a:lnTo>
                    <a:pt x="514934" y="532531"/>
                  </a:lnTo>
                  <a:lnTo>
                    <a:pt x="459428" y="538861"/>
                  </a:lnTo>
                  <a:lnTo>
                    <a:pt x="425216" y="427796"/>
                  </a:lnTo>
                  <a:lnTo>
                    <a:pt x="403558" y="391165"/>
                  </a:lnTo>
                  <a:lnTo>
                    <a:pt x="421617" y="337157"/>
                  </a:lnTo>
                  <a:lnTo>
                    <a:pt x="380207" y="252582"/>
                  </a:lnTo>
                  <a:lnTo>
                    <a:pt x="386227" y="213539"/>
                  </a:lnTo>
                  <a:lnTo>
                    <a:pt x="338744" y="186526"/>
                  </a:lnTo>
                  <a:lnTo>
                    <a:pt x="246970" y="214718"/>
                  </a:lnTo>
                  <a:lnTo>
                    <a:pt x="171969" y="136685"/>
                  </a:lnTo>
                  <a:lnTo>
                    <a:pt x="180968" y="59362"/>
                  </a:lnTo>
                  <a:lnTo>
                    <a:pt x="53750" y="0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40;p11">
            <a:extLst>
              <a:ext uri="{FF2B5EF4-FFF2-40B4-BE49-F238E27FC236}">
                <a16:creationId xmlns:a16="http://schemas.microsoft.com/office/drawing/2014/main" id="{B81116FA-AE95-F911-42BB-49896268D321}"/>
              </a:ext>
            </a:extLst>
          </p:cNvPr>
          <p:cNvSpPr/>
          <p:nvPr userDrawn="1"/>
        </p:nvSpPr>
        <p:spPr>
          <a:xfrm>
            <a:off x="0" y="3051637"/>
            <a:ext cx="9147366" cy="381669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2E8B46-1067-5B82-A071-8725C17FB7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13679"/>
            <a:ext cx="1985805" cy="8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116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6;p15">
            <a:extLst>
              <a:ext uri="{FF2B5EF4-FFF2-40B4-BE49-F238E27FC236}">
                <a16:creationId xmlns:a16="http://schemas.microsoft.com/office/drawing/2014/main" id="{5F17AC52-619D-BEE2-957A-98229BDCC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390" y="581978"/>
            <a:ext cx="8752800" cy="43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800" dirty="0">
                <a:latin typeface="+mn-lt"/>
              </a:rPr>
              <a:t>At a glance</a:t>
            </a:r>
          </a:p>
        </p:txBody>
      </p:sp>
      <p:sp>
        <p:nvSpPr>
          <p:cNvPr id="3" name="Google Shape;357;p15">
            <a:extLst>
              <a:ext uri="{FF2B5EF4-FFF2-40B4-BE49-F238E27FC236}">
                <a16:creationId xmlns:a16="http://schemas.microsoft.com/office/drawing/2014/main" id="{AE2807DE-7ADF-F0C4-5234-330050A008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2141" y="1971606"/>
            <a:ext cx="3756600" cy="41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184150" marR="241300" lvl="0" indent="-1714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 err="1">
                <a:latin typeface="+mn-lt"/>
              </a:rPr>
              <a:t>Sequi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tem</a:t>
            </a:r>
            <a:r>
              <a:rPr lang="en-GB" dirty="0">
                <a:latin typeface="+mn-lt"/>
              </a:rPr>
              <a:t> in et </a:t>
            </a:r>
            <a:r>
              <a:rPr lang="en-GB" dirty="0" err="1">
                <a:latin typeface="+mn-lt"/>
              </a:rPr>
              <a:t>velendia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dolupta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siminciaes</a:t>
            </a:r>
            <a:r>
              <a:rPr lang="en-GB" dirty="0">
                <a:latin typeface="+mn-lt"/>
              </a:rPr>
              <a:t> et </a:t>
            </a:r>
            <a:r>
              <a:rPr lang="en-GB" dirty="0" err="1">
                <a:latin typeface="+mn-lt"/>
              </a:rPr>
              <a:t>aut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magnimodi</a:t>
            </a:r>
            <a:r>
              <a:rPr lang="en-GB" dirty="0">
                <a:latin typeface="+mn-lt"/>
              </a:rPr>
              <a:t>.</a:t>
            </a:r>
          </a:p>
          <a:p>
            <a:pPr marL="12700" marR="24130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GB" dirty="0">
              <a:latin typeface="+mn-lt"/>
            </a:endParaRPr>
          </a:p>
          <a:p>
            <a:pPr marL="184150" marR="241300" lvl="0" indent="-1714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 err="1">
                <a:latin typeface="+mn-lt"/>
              </a:rPr>
              <a:t>Sequi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tem</a:t>
            </a:r>
            <a:r>
              <a:rPr lang="en-GB" dirty="0">
                <a:latin typeface="+mn-lt"/>
              </a:rPr>
              <a:t> in et </a:t>
            </a:r>
            <a:r>
              <a:rPr lang="en-GB" dirty="0" err="1">
                <a:latin typeface="+mn-lt"/>
              </a:rPr>
              <a:t>velendia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dolupta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siminciaes</a:t>
            </a:r>
            <a:r>
              <a:rPr lang="en-GB" dirty="0">
                <a:latin typeface="+mn-lt"/>
              </a:rPr>
              <a:t> et </a:t>
            </a:r>
            <a:r>
              <a:rPr lang="en-GB" dirty="0" err="1">
                <a:latin typeface="+mn-lt"/>
              </a:rPr>
              <a:t>aut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magnimodi</a:t>
            </a:r>
            <a:r>
              <a:rPr lang="en-GB" dirty="0">
                <a:latin typeface="+mn-lt"/>
              </a:rPr>
              <a:t>.</a:t>
            </a:r>
          </a:p>
          <a:p>
            <a:pPr marL="12700" marR="24130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GB" dirty="0">
              <a:latin typeface="+mn-lt"/>
            </a:endParaRPr>
          </a:p>
          <a:p>
            <a:pPr marL="184150" marR="241300" lvl="0" indent="-1714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 err="1">
                <a:latin typeface="+mn-lt"/>
              </a:rPr>
              <a:t>Sequi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tem</a:t>
            </a:r>
            <a:r>
              <a:rPr lang="en-GB" dirty="0">
                <a:latin typeface="+mn-lt"/>
              </a:rPr>
              <a:t> in et </a:t>
            </a:r>
            <a:r>
              <a:rPr lang="en-GB" dirty="0" err="1">
                <a:latin typeface="+mn-lt"/>
              </a:rPr>
              <a:t>velendia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dolupta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siminciaes</a:t>
            </a:r>
            <a:r>
              <a:rPr lang="en-GB" dirty="0">
                <a:latin typeface="+mn-lt"/>
              </a:rPr>
              <a:t> et </a:t>
            </a:r>
            <a:r>
              <a:rPr lang="en-GB" dirty="0" err="1">
                <a:latin typeface="+mn-lt"/>
              </a:rPr>
              <a:t>aut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magnimodi</a:t>
            </a:r>
            <a:r>
              <a:rPr lang="en-GB" dirty="0">
                <a:latin typeface="+mn-lt"/>
              </a:rPr>
              <a:t>.</a:t>
            </a:r>
          </a:p>
          <a:p>
            <a:pPr marL="12700" marR="2413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700"/>
            </a:pPr>
            <a:endParaRPr dirty="0">
              <a:latin typeface="+mn-lt"/>
            </a:endParaRPr>
          </a:p>
        </p:txBody>
      </p:sp>
      <p:sp>
        <p:nvSpPr>
          <p:cNvPr id="4" name="Google Shape;358;p15">
            <a:extLst>
              <a:ext uri="{FF2B5EF4-FFF2-40B4-BE49-F238E27FC236}">
                <a16:creationId xmlns:a16="http://schemas.microsoft.com/office/drawing/2014/main" id="{E22DC17E-4AD0-94F5-A9B1-498AEA002692}"/>
              </a:ext>
            </a:extLst>
          </p:cNvPr>
          <p:cNvSpPr/>
          <p:nvPr userDrawn="1"/>
        </p:nvSpPr>
        <p:spPr>
          <a:xfrm>
            <a:off x="512147" y="1364899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11BD9-16E5-DE8A-E567-9A9BC3D6A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44" y="5996887"/>
            <a:ext cx="1985805" cy="8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922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11">
            <a:extLst>
              <a:ext uri="{FF2B5EF4-FFF2-40B4-BE49-F238E27FC236}">
                <a16:creationId xmlns:a16="http://schemas.microsoft.com/office/drawing/2014/main" id="{3674184E-8A12-18B0-99EF-D731083E2BE8}"/>
              </a:ext>
            </a:extLst>
          </p:cNvPr>
          <p:cNvSpPr/>
          <p:nvPr userDrawn="1"/>
        </p:nvSpPr>
        <p:spPr>
          <a:xfrm>
            <a:off x="-3366" y="-56890"/>
            <a:ext cx="9147366" cy="3053353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E554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216;p11">
            <a:extLst>
              <a:ext uri="{FF2B5EF4-FFF2-40B4-BE49-F238E27FC236}">
                <a16:creationId xmlns:a16="http://schemas.microsoft.com/office/drawing/2014/main" id="{B07EF3C5-4928-BE0A-4B1A-758DE07D90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226" y="1301542"/>
            <a:ext cx="6000600" cy="46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3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Google Shape;217;p11">
            <a:extLst>
              <a:ext uri="{FF2B5EF4-FFF2-40B4-BE49-F238E27FC236}">
                <a16:creationId xmlns:a16="http://schemas.microsoft.com/office/drawing/2014/main" id="{9A607775-B125-5085-271D-E2EE5F9215B5}"/>
              </a:ext>
            </a:extLst>
          </p:cNvPr>
          <p:cNvSpPr/>
          <p:nvPr userDrawn="1"/>
        </p:nvSpPr>
        <p:spPr>
          <a:xfrm>
            <a:off x="502897" y="2181155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218;p11">
            <a:extLst>
              <a:ext uri="{FF2B5EF4-FFF2-40B4-BE49-F238E27FC236}">
                <a16:creationId xmlns:a16="http://schemas.microsoft.com/office/drawing/2014/main" id="{7A9EC823-93B2-6B09-0C45-B20DFDB4B8FB}"/>
              </a:ext>
            </a:extLst>
          </p:cNvPr>
          <p:cNvGrpSpPr/>
          <p:nvPr userDrawn="1"/>
        </p:nvGrpSpPr>
        <p:grpSpPr>
          <a:xfrm>
            <a:off x="5794523" y="-252544"/>
            <a:ext cx="3762382" cy="4508826"/>
            <a:chOff x="18380420" y="9084519"/>
            <a:chExt cx="890357" cy="1067001"/>
          </a:xfrm>
        </p:grpSpPr>
        <p:sp>
          <p:nvSpPr>
            <p:cNvPr id="6" name="Google Shape;219;p11">
              <a:extLst>
                <a:ext uri="{FF2B5EF4-FFF2-40B4-BE49-F238E27FC236}">
                  <a16:creationId xmlns:a16="http://schemas.microsoft.com/office/drawing/2014/main" id="{52FF46FF-F457-2A42-C6C1-66DAB1EA0218}"/>
                </a:ext>
              </a:extLst>
            </p:cNvPr>
            <p:cNvSpPr/>
            <p:nvPr/>
          </p:nvSpPr>
          <p:spPr>
            <a:xfrm>
              <a:off x="18960430" y="9141933"/>
              <a:ext cx="292734" cy="396875"/>
            </a:xfrm>
            <a:custGeom>
              <a:avLst/>
              <a:gdLst/>
              <a:ahLst/>
              <a:cxnLst/>
              <a:rect l="l" t="t" r="r" b="b"/>
              <a:pathLst>
                <a:path w="292734" h="396875" extrusionOk="0">
                  <a:moveTo>
                    <a:pt x="71915" y="0"/>
                  </a:moveTo>
                  <a:lnTo>
                    <a:pt x="0" y="171810"/>
                  </a:lnTo>
                  <a:lnTo>
                    <a:pt x="87447" y="305517"/>
                  </a:lnTo>
                  <a:lnTo>
                    <a:pt x="142386" y="289621"/>
                  </a:lnTo>
                  <a:lnTo>
                    <a:pt x="149948" y="297644"/>
                  </a:lnTo>
                  <a:lnTo>
                    <a:pt x="119238" y="375420"/>
                  </a:lnTo>
                  <a:lnTo>
                    <a:pt x="291625" y="396511"/>
                  </a:lnTo>
                  <a:lnTo>
                    <a:pt x="292139" y="388594"/>
                  </a:lnTo>
                  <a:lnTo>
                    <a:pt x="292396" y="380668"/>
                  </a:lnTo>
                  <a:lnTo>
                    <a:pt x="292396" y="372645"/>
                  </a:lnTo>
                  <a:lnTo>
                    <a:pt x="289287" y="320983"/>
                  </a:lnTo>
                  <a:lnTo>
                    <a:pt x="280155" y="270856"/>
                  </a:lnTo>
                  <a:lnTo>
                    <a:pt x="265290" y="222705"/>
                  </a:lnTo>
                  <a:lnTo>
                    <a:pt x="244982" y="176971"/>
                  </a:lnTo>
                  <a:lnTo>
                    <a:pt x="219521" y="134095"/>
                  </a:lnTo>
                  <a:lnTo>
                    <a:pt x="189200" y="94519"/>
                  </a:lnTo>
                  <a:lnTo>
                    <a:pt x="154306" y="58684"/>
                  </a:lnTo>
                  <a:lnTo>
                    <a:pt x="115132" y="27030"/>
                  </a:lnTo>
                  <a:lnTo>
                    <a:pt x="71915" y="0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20;p11">
              <a:extLst>
                <a:ext uri="{FF2B5EF4-FFF2-40B4-BE49-F238E27FC236}">
                  <a16:creationId xmlns:a16="http://schemas.microsoft.com/office/drawing/2014/main" id="{76330CB0-492F-C30F-CA9C-A238699C37DE}"/>
                </a:ext>
              </a:extLst>
            </p:cNvPr>
            <p:cNvSpPr/>
            <p:nvPr/>
          </p:nvSpPr>
          <p:spPr>
            <a:xfrm>
              <a:off x="18471001" y="9084519"/>
              <a:ext cx="548640" cy="250825"/>
            </a:xfrm>
            <a:custGeom>
              <a:avLst/>
              <a:gdLst/>
              <a:ahLst/>
              <a:cxnLst/>
              <a:rect l="l" t="t" r="r" b="b"/>
              <a:pathLst>
                <a:path w="548640" h="250825" extrusionOk="0">
                  <a:moveTo>
                    <a:pt x="369356" y="0"/>
                  </a:moveTo>
                  <a:lnTo>
                    <a:pt x="319738" y="2685"/>
                  </a:lnTo>
                  <a:lnTo>
                    <a:pt x="271220" y="10638"/>
                  </a:lnTo>
                  <a:lnTo>
                    <a:pt x="224248" y="23705"/>
                  </a:lnTo>
                  <a:lnTo>
                    <a:pt x="179273" y="41730"/>
                  </a:lnTo>
                  <a:lnTo>
                    <a:pt x="136740" y="64560"/>
                  </a:lnTo>
                  <a:lnTo>
                    <a:pt x="97098" y="92040"/>
                  </a:lnTo>
                  <a:lnTo>
                    <a:pt x="60796" y="124015"/>
                  </a:lnTo>
                  <a:lnTo>
                    <a:pt x="28280" y="160332"/>
                  </a:lnTo>
                  <a:lnTo>
                    <a:pt x="0" y="200835"/>
                  </a:lnTo>
                  <a:lnTo>
                    <a:pt x="103245" y="250729"/>
                  </a:lnTo>
                  <a:lnTo>
                    <a:pt x="168583" y="169913"/>
                  </a:lnTo>
                  <a:lnTo>
                    <a:pt x="306651" y="145329"/>
                  </a:lnTo>
                  <a:lnTo>
                    <a:pt x="501621" y="145329"/>
                  </a:lnTo>
                  <a:lnTo>
                    <a:pt x="543498" y="48254"/>
                  </a:lnTo>
                  <a:lnTo>
                    <a:pt x="543648" y="47943"/>
                  </a:lnTo>
                  <a:lnTo>
                    <a:pt x="544056" y="46968"/>
                  </a:lnTo>
                  <a:lnTo>
                    <a:pt x="544260" y="46605"/>
                  </a:lnTo>
                  <a:lnTo>
                    <a:pt x="544473" y="46144"/>
                  </a:lnTo>
                  <a:lnTo>
                    <a:pt x="544677" y="45576"/>
                  </a:lnTo>
                  <a:lnTo>
                    <a:pt x="544828" y="45266"/>
                  </a:lnTo>
                  <a:lnTo>
                    <a:pt x="544934" y="44964"/>
                  </a:lnTo>
                  <a:lnTo>
                    <a:pt x="545085" y="44654"/>
                  </a:lnTo>
                  <a:lnTo>
                    <a:pt x="548586" y="36525"/>
                  </a:lnTo>
                  <a:lnTo>
                    <a:pt x="507090" y="20944"/>
                  </a:lnTo>
                  <a:lnTo>
                    <a:pt x="463273" y="9485"/>
                  </a:lnTo>
                  <a:lnTo>
                    <a:pt x="417305" y="2415"/>
                  </a:lnTo>
                  <a:lnTo>
                    <a:pt x="369356" y="0"/>
                  </a:lnTo>
                  <a:close/>
                </a:path>
                <a:path w="548640" h="250825" extrusionOk="0">
                  <a:moveTo>
                    <a:pt x="501621" y="145329"/>
                  </a:moveTo>
                  <a:lnTo>
                    <a:pt x="306651" y="145329"/>
                  </a:lnTo>
                  <a:lnTo>
                    <a:pt x="315605" y="178299"/>
                  </a:lnTo>
                  <a:lnTo>
                    <a:pt x="324125" y="181938"/>
                  </a:lnTo>
                  <a:lnTo>
                    <a:pt x="343177" y="189854"/>
                  </a:lnTo>
                  <a:lnTo>
                    <a:pt x="363000" y="197549"/>
                  </a:lnTo>
                  <a:lnTo>
                    <a:pt x="373833" y="200525"/>
                  </a:lnTo>
                  <a:lnTo>
                    <a:pt x="376524" y="199491"/>
                  </a:lnTo>
                  <a:lnTo>
                    <a:pt x="379736" y="197078"/>
                  </a:lnTo>
                  <a:lnTo>
                    <a:pt x="385553" y="191424"/>
                  </a:lnTo>
                  <a:lnTo>
                    <a:pt x="396058" y="180666"/>
                  </a:lnTo>
                  <a:lnTo>
                    <a:pt x="486377" y="180666"/>
                  </a:lnTo>
                  <a:lnTo>
                    <a:pt x="501621" y="145329"/>
                  </a:lnTo>
                  <a:close/>
                </a:path>
                <a:path w="548640" h="250825" extrusionOk="0">
                  <a:moveTo>
                    <a:pt x="486377" y="180666"/>
                  </a:moveTo>
                  <a:lnTo>
                    <a:pt x="396058" y="180666"/>
                  </a:lnTo>
                  <a:lnTo>
                    <a:pt x="480430" y="194452"/>
                  </a:lnTo>
                  <a:lnTo>
                    <a:pt x="486377" y="180666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21;p11">
              <a:extLst>
                <a:ext uri="{FF2B5EF4-FFF2-40B4-BE49-F238E27FC236}">
                  <a16:creationId xmlns:a16="http://schemas.microsoft.com/office/drawing/2014/main" id="{683542DD-D444-627E-2120-B89F7913CA02}"/>
                </a:ext>
              </a:extLst>
            </p:cNvPr>
            <p:cNvSpPr/>
            <p:nvPr/>
          </p:nvSpPr>
          <p:spPr>
            <a:xfrm>
              <a:off x="19014543" y="9121045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80" h="12065" extrusionOk="0">
                  <a:moveTo>
                    <a:pt x="5044" y="0"/>
                  </a:moveTo>
                  <a:lnTo>
                    <a:pt x="4583" y="1134"/>
                  </a:lnTo>
                  <a:lnTo>
                    <a:pt x="3812" y="2934"/>
                  </a:lnTo>
                  <a:lnTo>
                    <a:pt x="3138" y="4574"/>
                  </a:lnTo>
                  <a:lnTo>
                    <a:pt x="1852" y="7455"/>
                  </a:lnTo>
                  <a:lnTo>
                    <a:pt x="1595" y="8076"/>
                  </a:lnTo>
                  <a:lnTo>
                    <a:pt x="1445" y="8386"/>
                  </a:lnTo>
                  <a:lnTo>
                    <a:pt x="1338" y="8696"/>
                  </a:lnTo>
                  <a:lnTo>
                    <a:pt x="1187" y="8998"/>
                  </a:lnTo>
                  <a:lnTo>
                    <a:pt x="984" y="9565"/>
                  </a:lnTo>
                  <a:lnTo>
                    <a:pt x="718" y="10035"/>
                  </a:lnTo>
                  <a:lnTo>
                    <a:pt x="0" y="11675"/>
                  </a:lnTo>
                  <a:lnTo>
                    <a:pt x="257" y="11782"/>
                  </a:lnTo>
                  <a:lnTo>
                    <a:pt x="416" y="11879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rgbClr val="66211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22;p11">
              <a:extLst>
                <a:ext uri="{FF2B5EF4-FFF2-40B4-BE49-F238E27FC236}">
                  <a16:creationId xmlns:a16="http://schemas.microsoft.com/office/drawing/2014/main" id="{AAD8C1D1-F389-BFF5-EEF4-317020439581}"/>
                </a:ext>
              </a:extLst>
            </p:cNvPr>
            <p:cNvSpPr/>
            <p:nvPr/>
          </p:nvSpPr>
          <p:spPr>
            <a:xfrm>
              <a:off x="18910733" y="9537734"/>
              <a:ext cx="360044" cy="393065"/>
            </a:xfrm>
            <a:custGeom>
              <a:avLst/>
              <a:gdLst/>
              <a:ahLst/>
              <a:cxnLst/>
              <a:rect l="l" t="t" r="r" b="b"/>
              <a:pathLst>
                <a:path w="360044" h="393065" extrusionOk="0">
                  <a:moveTo>
                    <a:pt x="359676" y="26695"/>
                  </a:moveTo>
                  <a:lnTo>
                    <a:pt x="339305" y="24955"/>
                  </a:lnTo>
                  <a:lnTo>
                    <a:pt x="339420" y="23964"/>
                  </a:lnTo>
                  <a:lnTo>
                    <a:pt x="160909" y="0"/>
                  </a:lnTo>
                  <a:lnTo>
                    <a:pt x="87147" y="44450"/>
                  </a:lnTo>
                  <a:lnTo>
                    <a:pt x="106387" y="124802"/>
                  </a:lnTo>
                  <a:lnTo>
                    <a:pt x="58953" y="163220"/>
                  </a:lnTo>
                  <a:lnTo>
                    <a:pt x="64249" y="201041"/>
                  </a:lnTo>
                  <a:lnTo>
                    <a:pt x="45681" y="213639"/>
                  </a:lnTo>
                  <a:lnTo>
                    <a:pt x="40894" y="238175"/>
                  </a:lnTo>
                  <a:lnTo>
                    <a:pt x="8432" y="266103"/>
                  </a:lnTo>
                  <a:lnTo>
                    <a:pt x="0" y="392912"/>
                  </a:lnTo>
                  <a:lnTo>
                    <a:pt x="48082" y="382892"/>
                  </a:lnTo>
                  <a:lnTo>
                    <a:pt x="93535" y="368071"/>
                  </a:lnTo>
                  <a:lnTo>
                    <a:pt x="136182" y="348767"/>
                  </a:lnTo>
                  <a:lnTo>
                    <a:pt x="175793" y="325310"/>
                  </a:lnTo>
                  <a:lnTo>
                    <a:pt x="212191" y="298018"/>
                  </a:lnTo>
                  <a:lnTo>
                    <a:pt x="245160" y="267220"/>
                  </a:lnTo>
                  <a:lnTo>
                    <a:pt x="274497" y="233222"/>
                  </a:lnTo>
                  <a:lnTo>
                    <a:pt x="300012" y="196354"/>
                  </a:lnTo>
                  <a:lnTo>
                    <a:pt x="321487" y="156959"/>
                  </a:lnTo>
                  <a:lnTo>
                    <a:pt x="338721" y="115328"/>
                  </a:lnTo>
                  <a:lnTo>
                    <a:pt x="351523" y="71805"/>
                  </a:lnTo>
                  <a:lnTo>
                    <a:pt x="359676" y="26695"/>
                  </a:lnTo>
                  <a:close/>
                </a:path>
                <a:path w="360044" h="393065" extrusionOk="0">
                  <a:moveTo>
                    <a:pt x="359676" y="26644"/>
                  </a:moveTo>
                  <a:lnTo>
                    <a:pt x="351294" y="25514"/>
                  </a:lnTo>
                  <a:lnTo>
                    <a:pt x="350418" y="25463"/>
                  </a:lnTo>
                  <a:lnTo>
                    <a:pt x="349554" y="25311"/>
                  </a:lnTo>
                  <a:lnTo>
                    <a:pt x="348322" y="25158"/>
                  </a:lnTo>
                  <a:lnTo>
                    <a:pt x="347027" y="24955"/>
                  </a:lnTo>
                  <a:lnTo>
                    <a:pt x="345846" y="24790"/>
                  </a:lnTo>
                  <a:lnTo>
                    <a:pt x="344652" y="24688"/>
                  </a:lnTo>
                  <a:lnTo>
                    <a:pt x="344144" y="24587"/>
                  </a:lnTo>
                  <a:lnTo>
                    <a:pt x="343065" y="24485"/>
                  </a:lnTo>
                  <a:lnTo>
                    <a:pt x="342595" y="24384"/>
                  </a:lnTo>
                  <a:lnTo>
                    <a:pt x="342138" y="24384"/>
                  </a:lnTo>
                  <a:lnTo>
                    <a:pt x="341680" y="24282"/>
                  </a:lnTo>
                  <a:lnTo>
                    <a:pt x="339458" y="23914"/>
                  </a:lnTo>
                  <a:lnTo>
                    <a:pt x="339369" y="24904"/>
                  </a:lnTo>
                  <a:lnTo>
                    <a:pt x="359676" y="26644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Google Shape;223;p11">
              <a:extLst>
                <a:ext uri="{FF2B5EF4-FFF2-40B4-BE49-F238E27FC236}">
                  <a16:creationId xmlns:a16="http://schemas.microsoft.com/office/drawing/2014/main" id="{1111F922-F737-8E82-52D1-0B7C11540E0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960481" y="9120995"/>
              <a:ext cx="71915" cy="1927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224;p11">
              <a:extLst>
                <a:ext uri="{FF2B5EF4-FFF2-40B4-BE49-F238E27FC236}">
                  <a16:creationId xmlns:a16="http://schemas.microsoft.com/office/drawing/2014/main" id="{F061D58E-EED5-8E3A-3B63-0D5F184F4CF9}"/>
                </a:ext>
              </a:extLst>
            </p:cNvPr>
            <p:cNvSpPr/>
            <p:nvPr/>
          </p:nvSpPr>
          <p:spPr>
            <a:xfrm>
              <a:off x="18380420" y="9291730"/>
              <a:ext cx="514984" cy="859790"/>
            </a:xfrm>
            <a:custGeom>
              <a:avLst/>
              <a:gdLst/>
              <a:ahLst/>
              <a:cxnLst/>
              <a:rect l="l" t="t" r="r" b="b"/>
              <a:pathLst>
                <a:path w="514984" h="859790" extrusionOk="0">
                  <a:moveTo>
                    <a:pt x="53750" y="0"/>
                  </a:moveTo>
                  <a:lnTo>
                    <a:pt x="35077" y="39471"/>
                  </a:lnTo>
                  <a:lnTo>
                    <a:pt x="20131" y="81522"/>
                  </a:lnTo>
                  <a:lnTo>
                    <a:pt x="9125" y="126182"/>
                  </a:lnTo>
                  <a:lnTo>
                    <a:pt x="2325" y="173370"/>
                  </a:lnTo>
                  <a:lnTo>
                    <a:pt x="0" y="223007"/>
                  </a:lnTo>
                  <a:lnTo>
                    <a:pt x="2930" y="272786"/>
                  </a:lnTo>
                  <a:lnTo>
                    <a:pt x="11573" y="320745"/>
                  </a:lnTo>
                  <a:lnTo>
                    <a:pt x="25705" y="367504"/>
                  </a:lnTo>
                  <a:lnTo>
                    <a:pt x="45104" y="412554"/>
                  </a:lnTo>
                  <a:lnTo>
                    <a:pt x="69547" y="455387"/>
                  </a:lnTo>
                  <a:lnTo>
                    <a:pt x="98811" y="495497"/>
                  </a:lnTo>
                  <a:lnTo>
                    <a:pt x="132673" y="532375"/>
                  </a:lnTo>
                  <a:lnTo>
                    <a:pt x="170911" y="565514"/>
                  </a:lnTo>
                  <a:lnTo>
                    <a:pt x="213301" y="594406"/>
                  </a:lnTo>
                  <a:lnTo>
                    <a:pt x="259621" y="618543"/>
                  </a:lnTo>
                  <a:lnTo>
                    <a:pt x="225002" y="859707"/>
                  </a:lnTo>
                  <a:lnTo>
                    <a:pt x="507575" y="654962"/>
                  </a:lnTo>
                  <a:lnTo>
                    <a:pt x="514934" y="532531"/>
                  </a:lnTo>
                  <a:lnTo>
                    <a:pt x="459428" y="538861"/>
                  </a:lnTo>
                  <a:lnTo>
                    <a:pt x="425216" y="427796"/>
                  </a:lnTo>
                  <a:lnTo>
                    <a:pt x="403558" y="391165"/>
                  </a:lnTo>
                  <a:lnTo>
                    <a:pt x="421617" y="337157"/>
                  </a:lnTo>
                  <a:lnTo>
                    <a:pt x="380207" y="252582"/>
                  </a:lnTo>
                  <a:lnTo>
                    <a:pt x="386227" y="213539"/>
                  </a:lnTo>
                  <a:lnTo>
                    <a:pt x="338744" y="186526"/>
                  </a:lnTo>
                  <a:lnTo>
                    <a:pt x="246970" y="214718"/>
                  </a:lnTo>
                  <a:lnTo>
                    <a:pt x="171969" y="136685"/>
                  </a:lnTo>
                  <a:lnTo>
                    <a:pt x="180968" y="59362"/>
                  </a:lnTo>
                  <a:lnTo>
                    <a:pt x="53750" y="0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240;p11">
            <a:extLst>
              <a:ext uri="{FF2B5EF4-FFF2-40B4-BE49-F238E27FC236}">
                <a16:creationId xmlns:a16="http://schemas.microsoft.com/office/drawing/2014/main" id="{2A96BAD9-064B-A7B0-765B-D3BC1AFED4FE}"/>
              </a:ext>
            </a:extLst>
          </p:cNvPr>
          <p:cNvSpPr/>
          <p:nvPr userDrawn="1"/>
        </p:nvSpPr>
        <p:spPr>
          <a:xfrm>
            <a:off x="0" y="3051637"/>
            <a:ext cx="9147366" cy="381669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2AE10-5AC8-7EB8-C626-6731F7738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13679"/>
            <a:ext cx="1985805" cy="8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969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8;p16">
            <a:extLst>
              <a:ext uri="{FF2B5EF4-FFF2-40B4-BE49-F238E27FC236}">
                <a16:creationId xmlns:a16="http://schemas.microsoft.com/office/drawing/2014/main" id="{60839292-4BD9-399D-BE62-2021F61B24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390" y="289726"/>
            <a:ext cx="8752800" cy="63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endParaRPr lang="en-GH" sz="2600" b="1" dirty="0">
              <a:solidFill>
                <a:srgbClr val="F25528"/>
              </a:solidFill>
              <a:effectLst/>
              <a:latin typeface="+mj-lt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Google Shape;379;p16">
            <a:extLst>
              <a:ext uri="{FF2B5EF4-FFF2-40B4-BE49-F238E27FC236}">
                <a16:creationId xmlns:a16="http://schemas.microsoft.com/office/drawing/2014/main" id="{0DD2CE08-CF90-C405-2D00-BBEA2DA5D7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3459" y="5267031"/>
            <a:ext cx="8141700" cy="22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700" marR="241300" lvl="0" indent="0" algn="just" rtl="0"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1400" i="1" dirty="0">
              <a:latin typeface="+mn-lt"/>
            </a:endParaRPr>
          </a:p>
        </p:txBody>
      </p:sp>
      <p:sp>
        <p:nvSpPr>
          <p:cNvPr id="4" name="Google Shape;380;p16">
            <a:extLst>
              <a:ext uri="{FF2B5EF4-FFF2-40B4-BE49-F238E27FC236}">
                <a16:creationId xmlns:a16="http://schemas.microsoft.com/office/drawing/2014/main" id="{236DED1B-C8BC-349E-45E3-FED31277C5DC}"/>
              </a:ext>
            </a:extLst>
          </p:cNvPr>
          <p:cNvSpPr/>
          <p:nvPr userDrawn="1"/>
        </p:nvSpPr>
        <p:spPr>
          <a:xfrm>
            <a:off x="512147" y="1364899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4266F-8AF4-2A5F-A255-2828FB8C1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13679"/>
            <a:ext cx="1985805" cy="8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44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0;p20">
            <a:extLst>
              <a:ext uri="{FF2B5EF4-FFF2-40B4-BE49-F238E27FC236}">
                <a16:creationId xmlns:a16="http://schemas.microsoft.com/office/drawing/2014/main" id="{DC049F0E-2959-79E4-2E66-FE673B5558B7}"/>
              </a:ext>
            </a:extLst>
          </p:cNvPr>
          <p:cNvSpPr/>
          <p:nvPr userDrawn="1"/>
        </p:nvSpPr>
        <p:spPr>
          <a:xfrm>
            <a:off x="4956524" y="-47378"/>
            <a:ext cx="4187476" cy="6870044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F7A81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531;p20">
            <a:extLst>
              <a:ext uri="{FF2B5EF4-FFF2-40B4-BE49-F238E27FC236}">
                <a16:creationId xmlns:a16="http://schemas.microsoft.com/office/drawing/2014/main" id="{CEAAF59C-FE05-7303-ABD8-DC0DC4B277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1799" y="367332"/>
            <a:ext cx="4072200" cy="40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2600" b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Google Shape;379;p16">
            <a:extLst>
              <a:ext uri="{FF2B5EF4-FFF2-40B4-BE49-F238E27FC236}">
                <a16:creationId xmlns:a16="http://schemas.microsoft.com/office/drawing/2014/main" id="{84E84FE0-D2BD-88EF-BA47-C70B409B67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7264" y="4268953"/>
            <a:ext cx="3801270" cy="22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2700" marR="241300" lvl="0" indent="0" rtl="0"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1400" i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99057-39AB-D4E0-8659-3B8B08824F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8345"/>
            <a:ext cx="1985805" cy="844321"/>
          </a:xfrm>
          <a:prstGeom prst="rect">
            <a:avLst/>
          </a:prstGeom>
        </p:spPr>
      </p:pic>
      <p:sp>
        <p:nvSpPr>
          <p:cNvPr id="6" name="Google Shape;358;p15">
            <a:extLst>
              <a:ext uri="{FF2B5EF4-FFF2-40B4-BE49-F238E27FC236}">
                <a16:creationId xmlns:a16="http://schemas.microsoft.com/office/drawing/2014/main" id="{21313F8A-4791-37C6-49B4-5CF0BE12BD6B}"/>
              </a:ext>
            </a:extLst>
          </p:cNvPr>
          <p:cNvSpPr/>
          <p:nvPr userDrawn="1"/>
        </p:nvSpPr>
        <p:spPr>
          <a:xfrm>
            <a:off x="5253405" y="2151905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1522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9;p21">
            <a:extLst>
              <a:ext uri="{FF2B5EF4-FFF2-40B4-BE49-F238E27FC236}">
                <a16:creationId xmlns:a16="http://schemas.microsoft.com/office/drawing/2014/main" id="{358F34DE-10CF-9A17-8ED3-98B41327BF65}"/>
              </a:ext>
            </a:extLst>
          </p:cNvPr>
          <p:cNvSpPr/>
          <p:nvPr userDrawn="1"/>
        </p:nvSpPr>
        <p:spPr>
          <a:xfrm>
            <a:off x="-18785" y="0"/>
            <a:ext cx="3540530" cy="6870044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2524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563;p21">
            <a:extLst>
              <a:ext uri="{FF2B5EF4-FFF2-40B4-BE49-F238E27FC236}">
                <a16:creationId xmlns:a16="http://schemas.microsoft.com/office/drawing/2014/main" id="{2FAC6C51-A5DC-A485-4131-EC78147EFB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4" y="143044"/>
            <a:ext cx="3242890" cy="40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2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8BA9F-8C87-DDB5-8DED-40F18FB5E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206" y="5970302"/>
            <a:ext cx="1839253" cy="784195"/>
          </a:xfrm>
          <a:prstGeom prst="rect">
            <a:avLst/>
          </a:prstGeom>
        </p:spPr>
      </p:pic>
      <p:sp>
        <p:nvSpPr>
          <p:cNvPr id="6" name="Google Shape;358;p15">
            <a:extLst>
              <a:ext uri="{FF2B5EF4-FFF2-40B4-BE49-F238E27FC236}">
                <a16:creationId xmlns:a16="http://schemas.microsoft.com/office/drawing/2014/main" id="{4EAB022E-CC23-76B8-C29F-D2C2F226DFB6}"/>
              </a:ext>
            </a:extLst>
          </p:cNvPr>
          <p:cNvSpPr/>
          <p:nvPr userDrawn="1"/>
        </p:nvSpPr>
        <p:spPr>
          <a:xfrm>
            <a:off x="139145" y="2411696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2592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1;p23">
            <a:extLst>
              <a:ext uri="{FF2B5EF4-FFF2-40B4-BE49-F238E27FC236}">
                <a16:creationId xmlns:a16="http://schemas.microsoft.com/office/drawing/2014/main" id="{89E5D899-1F3D-B897-5165-C2EFF32CCAC5}"/>
              </a:ext>
            </a:extLst>
          </p:cNvPr>
          <p:cNvSpPr/>
          <p:nvPr userDrawn="1"/>
        </p:nvSpPr>
        <p:spPr>
          <a:xfrm>
            <a:off x="0" y="0"/>
            <a:ext cx="9286505" cy="6791059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8427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607;p22">
            <a:extLst>
              <a:ext uri="{FF2B5EF4-FFF2-40B4-BE49-F238E27FC236}">
                <a16:creationId xmlns:a16="http://schemas.microsoft.com/office/drawing/2014/main" id="{5C8A094F-6EFD-470E-10AA-6D77895103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201" y="581705"/>
            <a:ext cx="8752800" cy="40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608;p22">
            <a:extLst>
              <a:ext uri="{FF2B5EF4-FFF2-40B4-BE49-F238E27FC236}">
                <a16:creationId xmlns:a16="http://schemas.microsoft.com/office/drawing/2014/main" id="{F352CB5C-39AF-0FDD-43CE-29B99DC4AC47}"/>
              </a:ext>
            </a:extLst>
          </p:cNvPr>
          <p:cNvSpPr/>
          <p:nvPr userDrawn="1"/>
        </p:nvSpPr>
        <p:spPr>
          <a:xfrm>
            <a:off x="506390" y="1605974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A6AEA-5B2D-783B-C664-65297E58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674" y="5931507"/>
            <a:ext cx="1839253" cy="7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619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backgroun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8E8E"/>
                </a:solidFill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endParaRPr lang="en-G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E8E8E"/>
                </a:solidFill>
                <a:latin typeface="Century Gothic" pitchFamily="34" charset="0"/>
                <a:ea typeface="MS PGothic" pitchFamily="34" charset="-128"/>
                <a:cs typeface="+mn-cs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8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1" r:id="rId3"/>
    <p:sldLayoutId id="2147483709" r:id="rId4"/>
    <p:sldLayoutId id="2147483708" r:id="rId5"/>
    <p:sldLayoutId id="2147483707" r:id="rId6"/>
    <p:sldLayoutId id="2147483746" r:id="rId7"/>
    <p:sldLayoutId id="2147483745" r:id="rId8"/>
    <p:sldLayoutId id="2147483744" r:id="rId9"/>
    <p:sldLayoutId id="2147483741" r:id="rId10"/>
    <p:sldLayoutId id="2147483706" r:id="rId11"/>
    <p:sldLayoutId id="2147483747" r:id="rId12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626262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26262"/>
          </a:solidFill>
          <a:latin typeface="Century Gothic" pitchFamily="34" charset="0"/>
          <a:ea typeface="MS PGothic" pitchFamily="34" charset="-128"/>
          <a:cs typeface="MS P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26262"/>
          </a:solidFill>
          <a:latin typeface="Century Gothic" pitchFamily="34" charset="0"/>
          <a:ea typeface="MS PGothic" pitchFamily="34" charset="-128"/>
          <a:cs typeface="MS P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26262"/>
          </a:solidFill>
          <a:latin typeface="Century Gothic" pitchFamily="34" charset="0"/>
          <a:ea typeface="MS PGothic" pitchFamily="34" charset="-128"/>
          <a:cs typeface="MS P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26262"/>
          </a:solidFill>
          <a:latin typeface="Century Gothic" pitchFamily="34" charset="0"/>
          <a:ea typeface="MS PGothic" pitchFamily="34" charset="-128"/>
          <a:cs typeface="MS P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26262"/>
          </a:solidFill>
          <a:latin typeface="Century Gothic" pitchFamily="34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26262"/>
          </a:solidFill>
          <a:latin typeface="Century Gothic" pitchFamily="34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26262"/>
          </a:solidFill>
          <a:latin typeface="Century Gothic" pitchFamily="34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26262"/>
          </a:solidFill>
          <a:latin typeface="Century Gothic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626262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626262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626262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626262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626262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-54721" y="0"/>
            <a:ext cx="9247886" cy="3929778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E554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588522" y="4685103"/>
            <a:ext cx="4636620" cy="363677"/>
          </a:xfrm>
          <a:prstGeom prst="rect">
            <a:avLst/>
          </a:prstGeom>
          <a:solidFill>
            <a:srgbClr val="A63735"/>
          </a:solidFill>
          <a:ln>
            <a:noFill/>
          </a:ln>
        </p:spPr>
        <p:txBody>
          <a:bodyPr spcFirstLastPara="1" wrap="square" lIns="0" tIns="70600" rIns="0" bIns="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WADEMOS Annual Conference</a:t>
            </a:r>
            <a:endParaRPr sz="1400" b="1" i="0" u="none" strike="noStrike" cap="none" dirty="0">
              <a:solidFill>
                <a:srgbClr val="FFFFFF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5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594292" y="4186842"/>
            <a:ext cx="4630850" cy="352645"/>
          </a:xfrm>
          <a:prstGeom prst="rect">
            <a:avLst/>
          </a:prstGeom>
          <a:solidFill>
            <a:srgbClr val="A63735"/>
          </a:solidFill>
          <a:ln>
            <a:noFill/>
          </a:ln>
        </p:spPr>
        <p:txBody>
          <a:bodyPr spcFirstLastPara="1" wrap="square" lIns="0" tIns="59675" rIns="0" bIns="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4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 February 2025</a:t>
            </a:r>
            <a:endParaRPr sz="1400" b="1" i="0" u="none" strike="noStrike" cap="none" dirty="0">
              <a:solidFill>
                <a:srgbClr val="FFFFFF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5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94292" y="3368165"/>
            <a:ext cx="1595444" cy="82939"/>
          </a:xfrm>
          <a:custGeom>
            <a:avLst/>
            <a:gdLst/>
            <a:ahLst/>
            <a:cxnLst/>
            <a:rect l="l" t="t" r="r" b="b"/>
            <a:pathLst>
              <a:path w="3506470" h="136525" extrusionOk="0">
                <a:moveTo>
                  <a:pt x="3505868" y="0"/>
                </a:moveTo>
                <a:lnTo>
                  <a:pt x="0" y="0"/>
                </a:lnTo>
                <a:lnTo>
                  <a:pt x="0" y="136269"/>
                </a:lnTo>
                <a:lnTo>
                  <a:pt x="3505868" y="136269"/>
                </a:lnTo>
                <a:lnTo>
                  <a:pt x="3505868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588522" y="987039"/>
            <a:ext cx="7961400" cy="111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FFFFFF"/>
                </a:solidFill>
                <a:latin typeface="+mn-lt"/>
                <a:ea typeface="Century Gothic"/>
                <a:cs typeface="Century Gothic"/>
                <a:sym typeface="Century Gothic"/>
              </a:rPr>
              <a:t>Highlights of findings on democracy in West Africa</a:t>
            </a:r>
            <a:endParaRPr sz="3600" b="1" dirty="0">
              <a:solidFill>
                <a:srgbClr val="FFFFFF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95B3E-F6B8-D342-892F-4820012E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117" y="5940263"/>
            <a:ext cx="1985805" cy="844321"/>
          </a:xfrm>
          <a:prstGeom prst="rect">
            <a:avLst/>
          </a:prstGeom>
        </p:spPr>
      </p:pic>
      <p:sp>
        <p:nvSpPr>
          <p:cNvPr id="3" name="Google Shape;102;p8">
            <a:extLst>
              <a:ext uri="{FF2B5EF4-FFF2-40B4-BE49-F238E27FC236}">
                <a16:creationId xmlns:a16="http://schemas.microsoft.com/office/drawing/2014/main" id="{2A344A37-F9AA-41DA-413D-0D4FFF4F2A9F}"/>
              </a:ext>
            </a:extLst>
          </p:cNvPr>
          <p:cNvSpPr txBox="1"/>
          <p:nvPr/>
        </p:nvSpPr>
        <p:spPr>
          <a:xfrm>
            <a:off x="588521" y="5189476"/>
            <a:ext cx="4636621" cy="794564"/>
          </a:xfrm>
          <a:prstGeom prst="rect">
            <a:avLst/>
          </a:prstGeom>
          <a:solidFill>
            <a:srgbClr val="A63735"/>
          </a:solidFill>
          <a:ln>
            <a:noFill/>
          </a:ln>
        </p:spPr>
        <p:txBody>
          <a:bodyPr spcFirstLastPara="1" wrap="square" lIns="0" tIns="70600" rIns="0" bIns="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Anyway Chingwete</a:t>
            </a: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Deputy Director of Surveys</a:t>
            </a: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Afrobarometer</a:t>
            </a:r>
            <a:endParaRPr sz="1400" b="1" i="0" u="none" strike="noStrike" cap="none" dirty="0">
              <a:solidFill>
                <a:srgbClr val="FFFFFF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500" b="1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772CBD0F-2ED8-E5B4-80AA-9602BA990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40ED0FE6-C0D0-20F0-7C25-83AB9DE624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818" y="304978"/>
            <a:ext cx="3487872" cy="16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Reject one-party rule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15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>
            <a:extLst>
              <a:ext uri="{FF2B5EF4-FFF2-40B4-BE49-F238E27FC236}">
                <a16:creationId xmlns:a16="http://schemas.microsoft.com/office/drawing/2014/main" id="{85ECACE4-4704-FA78-38D1-EC70ED2F8E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741" y="2939022"/>
            <a:ext cx="3236584" cy="239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274320">
              <a:spcAft>
                <a:spcPts val="600"/>
              </a:spcAft>
            </a:pPr>
            <a:r>
              <a:rPr lang="en-GB" sz="1400" i="1" dirty="0">
                <a:solidFill>
                  <a:srgbClr val="262626"/>
                </a:solidFill>
                <a:effectLst/>
                <a:latin typeface="+mn-lt"/>
              </a:rPr>
              <a:t>	</a:t>
            </a:r>
            <a:r>
              <a:rPr lang="en-GB" sz="1400" b="1" i="1" dirty="0">
                <a:latin typeface="+mn-lt"/>
              </a:rPr>
              <a:t>Respondents were asked: </a:t>
            </a: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There are many ways to govern a country. Would you disapprove or approve of the following alternatives:</a:t>
            </a:r>
            <a:endParaRPr lang="en-GH" sz="14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Only one political party is allowed to stand for election and hold office.</a:t>
            </a:r>
            <a:endParaRPr lang="en-GH" sz="14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(% who “disapprove” or “strongly disapprove”)</a:t>
            </a:r>
            <a:endParaRPr lang="en-GH" sz="14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sz="140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FF07016F-5054-0888-3D0A-FBFF17988066}"/>
              </a:ext>
            </a:extLst>
          </p:cNvPr>
          <p:cNvSpPr/>
          <p:nvPr/>
        </p:nvSpPr>
        <p:spPr>
          <a:xfrm>
            <a:off x="393393" y="249532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AD043-84DB-99B1-EE0A-406B633E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58F4F7-2B98-16C5-4EC9-B26EE930F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377695"/>
              </p:ext>
            </p:extLst>
          </p:nvPr>
        </p:nvGraphicFramePr>
        <p:xfrm>
          <a:off x="3657688" y="0"/>
          <a:ext cx="531649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181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23F04178-8681-3952-06D7-4EEF9E33B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0A578141-D6EC-BBD1-CB88-DB5125BE4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818" y="304978"/>
            <a:ext cx="3487872" cy="16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Reject one-man rule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15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>
            <a:extLst>
              <a:ext uri="{FF2B5EF4-FFF2-40B4-BE49-F238E27FC236}">
                <a16:creationId xmlns:a16="http://schemas.microsoft.com/office/drawing/2014/main" id="{4DAECD6B-1548-F124-25AA-455C195CE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741" y="2939022"/>
            <a:ext cx="3236584" cy="2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274320">
              <a:spcAft>
                <a:spcPts val="600"/>
              </a:spcAft>
            </a:pPr>
            <a:r>
              <a:rPr lang="en-GB" sz="1400" i="1" dirty="0">
                <a:solidFill>
                  <a:srgbClr val="262626"/>
                </a:solidFill>
                <a:effectLst/>
                <a:latin typeface="+mn-lt"/>
              </a:rPr>
              <a:t>	</a:t>
            </a:r>
            <a:r>
              <a:rPr lang="en-GB" sz="1400" b="1" i="1" dirty="0">
                <a:latin typeface="+mn-lt"/>
              </a:rPr>
              <a:t>Respondents were asked: </a:t>
            </a: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There are many ways to govern a country. Would you disapprove or approve of the following alternatives:</a:t>
            </a:r>
            <a:endParaRPr lang="en-GH" sz="14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Elections and Parliament are abolished so that the president can decide everything.</a:t>
            </a:r>
            <a:endParaRPr lang="en-GH" sz="14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(% who “disapprove” or “strongly disapprove”)</a:t>
            </a:r>
            <a:endParaRPr lang="en-GH" sz="14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sz="140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587D20DE-F0A0-66ED-485C-65C1560A2C89}"/>
              </a:ext>
            </a:extLst>
          </p:cNvPr>
          <p:cNvSpPr/>
          <p:nvPr/>
        </p:nvSpPr>
        <p:spPr>
          <a:xfrm>
            <a:off x="393393" y="249532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DF3A3-3F8E-9C15-F89B-E7884D581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B7E7EF-8E6E-A916-613C-DFBD764C3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463858"/>
              </p:ext>
            </p:extLst>
          </p:nvPr>
        </p:nvGraphicFramePr>
        <p:xfrm>
          <a:off x="3657690" y="141203"/>
          <a:ext cx="5092917" cy="671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77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CD8DFDCD-79BE-E362-5FC4-F571CD482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E9CD7EC8-CB81-583A-C838-B8BA1A5ECF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818" y="304978"/>
            <a:ext cx="3487872" cy="16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Reject military rule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15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>
            <a:extLst>
              <a:ext uri="{FF2B5EF4-FFF2-40B4-BE49-F238E27FC236}">
                <a16:creationId xmlns:a16="http://schemas.microsoft.com/office/drawing/2014/main" id="{B4F9175A-A658-A1E3-1258-13C2A8DF06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741" y="2939022"/>
            <a:ext cx="3236584" cy="239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274320">
              <a:spcAft>
                <a:spcPts val="600"/>
              </a:spcAft>
            </a:pPr>
            <a:r>
              <a:rPr lang="en-GB" sz="1400" i="1" dirty="0">
                <a:solidFill>
                  <a:srgbClr val="262626"/>
                </a:solidFill>
                <a:effectLst/>
                <a:latin typeface="+mn-lt"/>
              </a:rPr>
              <a:t>	</a:t>
            </a:r>
            <a:r>
              <a:rPr lang="en-GB" sz="1400" b="1" i="1" dirty="0">
                <a:latin typeface="+mn-lt"/>
              </a:rPr>
              <a:t>Respondents were asked: </a:t>
            </a: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There are many ways to govern a country. Would you disapprove or approve of the following alternatives:.</a:t>
            </a:r>
            <a:endParaRPr lang="en-GH" sz="14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army comes in to govern the country.</a:t>
            </a:r>
            <a:endParaRPr lang="en-GH" sz="14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(% who “disapprove” or “strongly disapprove”)</a:t>
            </a:r>
            <a:endParaRPr lang="en-GH" sz="14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sz="140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C4BB18C4-1B59-5E36-5AB7-8E3842962F03}"/>
              </a:ext>
            </a:extLst>
          </p:cNvPr>
          <p:cNvSpPr/>
          <p:nvPr/>
        </p:nvSpPr>
        <p:spPr>
          <a:xfrm>
            <a:off x="393393" y="249532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DF4DBC-A4BE-AC47-042C-6CA043AEF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E548B1-B830-3CEF-10E9-B53E90C5B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002912"/>
              </p:ext>
            </p:extLst>
          </p:nvPr>
        </p:nvGraphicFramePr>
        <p:xfrm>
          <a:off x="3657689" y="104502"/>
          <a:ext cx="5198927" cy="675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720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DF69D8DF-E9A1-29D0-8A27-6A473D41F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6ACA9A6A-22EF-37D3-FC70-46250D1AC3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818" y="304978"/>
            <a:ext cx="3487872" cy="240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Changes in rejection of military rule (percentage points)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13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2014-2023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>
            <a:extLst>
              <a:ext uri="{FF2B5EF4-FFF2-40B4-BE49-F238E27FC236}">
                <a16:creationId xmlns:a16="http://schemas.microsoft.com/office/drawing/2014/main" id="{F0834426-3014-8DEC-A74A-47DD4E8B84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6830" y="4077670"/>
            <a:ext cx="3236584" cy="159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274320">
              <a:spcAft>
                <a:spcPts val="600"/>
              </a:spcAft>
            </a:pPr>
            <a:r>
              <a:rPr lang="en-GB" sz="1400" i="1" dirty="0">
                <a:solidFill>
                  <a:srgbClr val="262626"/>
                </a:solidFill>
                <a:effectLst/>
                <a:latin typeface="+mn-lt"/>
              </a:rPr>
              <a:t>	 Figure shows changes (in percentage points) of the  proportion between 2011/2013 and 2021/2023 who “disapprove” or “strongly disapprove” of the idea that “the army comes in to govern the country.”</a:t>
            </a:r>
            <a:endParaRPr lang="en-GB" sz="140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34964074-7763-4BA7-3553-A83CC37A89B8}"/>
              </a:ext>
            </a:extLst>
          </p:cNvPr>
          <p:cNvSpPr/>
          <p:nvPr/>
        </p:nvSpPr>
        <p:spPr>
          <a:xfrm>
            <a:off x="319379" y="277628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1E2BC-3E24-0F75-9380-810B3A05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85216A-0EB5-6E96-5605-CCAA81A33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062580"/>
              </p:ext>
            </p:extLst>
          </p:nvPr>
        </p:nvGraphicFramePr>
        <p:xfrm>
          <a:off x="3331029" y="49764"/>
          <a:ext cx="5643153" cy="680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834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506390" y="289726"/>
            <a:ext cx="8752800" cy="8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r>
              <a:rPr lang="en-GB" sz="2600" b="1" dirty="0">
                <a:solidFill>
                  <a:srgbClr val="262626"/>
                </a:solidFill>
                <a:effectLst/>
                <a:latin typeface="+mj-lt"/>
              </a:rPr>
              <a:t>Trends in support for democracy and rejection of authoritarian rule </a:t>
            </a:r>
            <a:r>
              <a:rPr lang="en-GB" sz="2600" b="0" dirty="0">
                <a:solidFill>
                  <a:srgbClr val="1E1E1E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13 African countries | 2014-2023</a:t>
            </a:r>
            <a:endParaRPr lang="en-GH" sz="2600" b="1" dirty="0">
              <a:solidFill>
                <a:srgbClr val="F25528"/>
              </a:solidFill>
              <a:effectLst/>
              <a:latin typeface="+mj-lt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506390" y="1401274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0CAA5-AC70-7582-328E-ECBA2F32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3679"/>
            <a:ext cx="1985805" cy="84432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B3FC79-EF7A-28BB-8213-B799207C6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633647"/>
              </p:ext>
            </p:extLst>
          </p:nvPr>
        </p:nvGraphicFramePr>
        <p:xfrm>
          <a:off x="506390" y="1581662"/>
          <a:ext cx="8131220" cy="402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739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06849F11-21B1-EEB3-9794-392FD0FCF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83863270-E285-9E56-C638-527FCE4C5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438" y="304978"/>
            <a:ext cx="3625482" cy="200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Support for multiparty competition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15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sz="2600" dirty="0">
              <a:latin typeface="+mj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947740CD-2BF6-591D-84DE-CB314314A467}"/>
              </a:ext>
            </a:extLst>
          </p:cNvPr>
          <p:cNvSpPr/>
          <p:nvPr/>
        </p:nvSpPr>
        <p:spPr>
          <a:xfrm>
            <a:off x="393393" y="249532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2A6B7-487A-191F-5501-8DE9009D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3FB498-A676-0654-D0C0-7E00E1A29B98}"/>
              </a:ext>
            </a:extLst>
          </p:cNvPr>
          <p:cNvGraphicFramePr>
            <a:graphicFrameLocks/>
          </p:cNvGraphicFramePr>
          <p:nvPr/>
        </p:nvGraphicFramePr>
        <p:xfrm>
          <a:off x="4193177" y="143691"/>
          <a:ext cx="4557430" cy="628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Google Shape;379;p16">
            <a:extLst>
              <a:ext uri="{FF2B5EF4-FFF2-40B4-BE49-F238E27FC236}">
                <a16:creationId xmlns:a16="http://schemas.microsoft.com/office/drawing/2014/main" id="{494539ED-115D-7C50-3BA9-39B1EC794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702" y="2974307"/>
            <a:ext cx="3424422" cy="259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r>
              <a:rPr lang="en-US" sz="1400" b="1" i="1" dirty="0"/>
              <a:t>Respondents were asked: </a:t>
            </a:r>
          </a:p>
          <a:p>
            <a:r>
              <a:rPr lang="en-US" sz="1400" i="1" dirty="0"/>
              <a:t>Which of the following statements is </a:t>
            </a:r>
          </a:p>
          <a:p>
            <a:r>
              <a:rPr lang="en-US" sz="1400" i="1" dirty="0"/>
              <a:t>closest to your view? </a:t>
            </a:r>
          </a:p>
          <a:p>
            <a:r>
              <a:rPr lang="en-US" sz="1400" i="1" dirty="0"/>
              <a:t>Statement 1: Political parties create </a:t>
            </a:r>
          </a:p>
          <a:p>
            <a:r>
              <a:rPr lang="en-US" sz="1400" i="1" dirty="0"/>
              <a:t>division and confusion; it is therefore </a:t>
            </a:r>
          </a:p>
          <a:p>
            <a:r>
              <a:rPr lang="en-US" sz="1400" i="1" dirty="0"/>
              <a:t>unnecessary to have many political </a:t>
            </a:r>
          </a:p>
          <a:p>
            <a:r>
              <a:rPr lang="en-US" sz="1400" i="1" dirty="0"/>
              <a:t>parties in [country]. </a:t>
            </a:r>
          </a:p>
          <a:p>
            <a:r>
              <a:rPr lang="en-US" sz="1400" i="1" dirty="0"/>
              <a:t>Statement 2: Many political parties </a:t>
            </a:r>
          </a:p>
          <a:p>
            <a:r>
              <a:rPr lang="en-US" sz="1400" i="1" dirty="0"/>
              <a:t>are needed to make sure that [country] have real choices in </a:t>
            </a:r>
          </a:p>
          <a:p>
            <a:r>
              <a:rPr lang="en-US" sz="1400" i="1" dirty="0"/>
              <a:t>who governs them. (% who “agree” </a:t>
            </a:r>
          </a:p>
          <a:p>
            <a:r>
              <a:rPr lang="en-US" sz="1400" i="1" dirty="0"/>
              <a:t>or “strongly agree” with Statement 2)</a:t>
            </a:r>
            <a:endParaRPr lang="en-GB" sz="1400" i="1" dirty="0">
              <a:solidFill>
                <a:srgbClr val="26262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006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DE8D48AB-F56C-A283-67B3-D3747F3DA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C0B78BD4-9841-FD8A-AE96-E74DE398E0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438" y="304978"/>
            <a:ext cx="3625482" cy="240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Support for accountable governance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15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>
            <a:extLst>
              <a:ext uri="{FF2B5EF4-FFF2-40B4-BE49-F238E27FC236}">
                <a16:creationId xmlns:a16="http://schemas.microsoft.com/office/drawing/2014/main" id="{297F6D49-91A7-DCE7-75AA-D384060AEB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8368" y="3122233"/>
            <a:ext cx="3424422" cy="280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r>
              <a:rPr lang="en-US" sz="1400" b="1" i="1" dirty="0"/>
              <a:t>Respondents were asked: </a:t>
            </a:r>
            <a:r>
              <a:rPr lang="en-US" sz="1400" i="1" dirty="0"/>
              <a:t>Which of </a:t>
            </a:r>
          </a:p>
          <a:p>
            <a:r>
              <a:rPr lang="en-US" sz="1400" i="1" dirty="0"/>
              <a:t>the following statements is closest to </a:t>
            </a:r>
          </a:p>
          <a:p>
            <a:r>
              <a:rPr lang="en-US" sz="1400" i="1" dirty="0"/>
              <a:t>your view?</a:t>
            </a:r>
          </a:p>
          <a:p>
            <a:r>
              <a:rPr lang="en-US" sz="1400" i="1" dirty="0"/>
              <a:t>Statement 1: It is more important to </a:t>
            </a:r>
          </a:p>
          <a:p>
            <a:r>
              <a:rPr lang="en-US" sz="1400" i="1" dirty="0"/>
              <a:t>have a government that can get </a:t>
            </a:r>
          </a:p>
          <a:p>
            <a:r>
              <a:rPr lang="en-US" sz="1400" i="1" dirty="0"/>
              <a:t>things done, even if we have no</a:t>
            </a:r>
          </a:p>
          <a:p>
            <a:r>
              <a:rPr lang="en-US" sz="1400" i="1" dirty="0"/>
              <a:t>influence over what it does.</a:t>
            </a:r>
          </a:p>
          <a:p>
            <a:r>
              <a:rPr lang="en-US" sz="1400" i="1" dirty="0"/>
              <a:t>Statement 2: It is more important for </a:t>
            </a:r>
          </a:p>
          <a:p>
            <a:r>
              <a:rPr lang="en-US" sz="1400" i="1" dirty="0"/>
              <a:t>citizens to be able to hold the </a:t>
            </a:r>
          </a:p>
          <a:p>
            <a:r>
              <a:rPr lang="en-US" sz="1400" i="1" dirty="0"/>
              <a:t>government accountable, even if</a:t>
            </a:r>
          </a:p>
          <a:p>
            <a:r>
              <a:rPr lang="en-US" sz="1400" i="1" dirty="0"/>
              <a:t>that means it makes decisions more </a:t>
            </a:r>
          </a:p>
          <a:p>
            <a:r>
              <a:rPr lang="en-US" sz="1400" i="1" dirty="0"/>
              <a:t>slowly.(% who “agree” or “strongly </a:t>
            </a:r>
          </a:p>
          <a:p>
            <a:r>
              <a:rPr lang="en-US" sz="1400" i="1" dirty="0"/>
              <a:t>agree” with statement 2)</a:t>
            </a:r>
            <a:endParaRPr lang="en-GB" sz="140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A57CC817-EE60-FFAE-7CF0-2F2EED32EEB7}"/>
              </a:ext>
            </a:extLst>
          </p:cNvPr>
          <p:cNvSpPr/>
          <p:nvPr/>
        </p:nvSpPr>
        <p:spPr>
          <a:xfrm>
            <a:off x="306438" y="286108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7651D2-B699-1C0E-0FEA-D206F51CC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6A04FD-80D6-AA75-F9B1-7973DED61356}"/>
              </a:ext>
            </a:extLst>
          </p:cNvPr>
          <p:cNvGraphicFramePr>
            <a:graphicFrameLocks/>
          </p:cNvGraphicFramePr>
          <p:nvPr/>
        </p:nvGraphicFramePr>
        <p:xfrm>
          <a:off x="3474720" y="193453"/>
          <a:ext cx="5362842" cy="643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575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CB5C7B1B-8553-93A8-9FA2-39CA4334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E522543B-A4D0-B7AD-7302-FCBECAECEB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438" y="304978"/>
            <a:ext cx="3625482" cy="16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Support for elections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15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sz="2600" dirty="0">
              <a:latin typeface="+mj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823AF288-0A0B-3C16-463D-9705A7BA73D3}"/>
              </a:ext>
            </a:extLst>
          </p:cNvPr>
          <p:cNvSpPr/>
          <p:nvPr/>
        </p:nvSpPr>
        <p:spPr>
          <a:xfrm>
            <a:off x="393393" y="2274437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AA5DBD-4C9E-6395-230C-2BDAD0672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39BA68-E310-A91F-3836-58AC4BA5D8F9}"/>
              </a:ext>
            </a:extLst>
          </p:cNvPr>
          <p:cNvGraphicFramePr>
            <a:graphicFrameLocks/>
          </p:cNvGraphicFramePr>
          <p:nvPr/>
        </p:nvGraphicFramePr>
        <p:xfrm>
          <a:off x="3749041" y="0"/>
          <a:ext cx="5225142" cy="680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7BF0EE-BDB1-805E-6B36-550F65DC8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438" y="2491467"/>
            <a:ext cx="3135816" cy="3231654"/>
          </a:xfrm>
        </p:spPr>
        <p:txBody>
          <a:bodyPr/>
          <a:lstStyle/>
          <a:p>
            <a:r>
              <a:rPr lang="en-US" sz="1400" b="1" i="1" dirty="0"/>
              <a:t>Respondents were asked: </a:t>
            </a:r>
            <a:r>
              <a:rPr lang="en-US" sz="1400" i="1" dirty="0"/>
              <a:t>Which </a:t>
            </a:r>
          </a:p>
          <a:p>
            <a:r>
              <a:rPr lang="en-US" sz="1400" i="1" dirty="0"/>
              <a:t>of the following statements is </a:t>
            </a:r>
          </a:p>
          <a:p>
            <a:r>
              <a:rPr lang="en-US" sz="1400" i="1" dirty="0"/>
              <a:t>closest to your view?</a:t>
            </a:r>
          </a:p>
          <a:p>
            <a:r>
              <a:rPr lang="en-US" sz="1400" i="1" dirty="0"/>
              <a:t>Statement 1: We should choose </a:t>
            </a:r>
          </a:p>
          <a:p>
            <a:r>
              <a:rPr lang="en-US" sz="1400" i="1" dirty="0"/>
              <a:t>our leaders in this country through </a:t>
            </a:r>
          </a:p>
          <a:p>
            <a:r>
              <a:rPr lang="en-US" sz="1400" i="1" dirty="0"/>
              <a:t>regular, open, and honest </a:t>
            </a:r>
          </a:p>
          <a:p>
            <a:r>
              <a:rPr lang="en-US" sz="1400" i="1" dirty="0"/>
              <a:t>elections.</a:t>
            </a:r>
          </a:p>
          <a:p>
            <a:r>
              <a:rPr lang="en-US" sz="1400" i="1" dirty="0"/>
              <a:t>Statement 2: Since elections </a:t>
            </a:r>
          </a:p>
          <a:p>
            <a:r>
              <a:rPr lang="en-US" sz="1400" i="1" dirty="0"/>
              <a:t>sometimes produce bad results, </a:t>
            </a:r>
          </a:p>
          <a:p>
            <a:r>
              <a:rPr lang="en-US" sz="1400" i="1" dirty="0"/>
              <a:t>we should adopt other methods </a:t>
            </a:r>
          </a:p>
          <a:p>
            <a:r>
              <a:rPr lang="en-US" sz="1400" i="1" dirty="0"/>
              <a:t>For choosing this country’s </a:t>
            </a:r>
          </a:p>
          <a:p>
            <a:r>
              <a:rPr lang="en-US" sz="1400" i="1" dirty="0"/>
              <a:t>leaders. (% who “agree” or </a:t>
            </a:r>
          </a:p>
          <a:p>
            <a:r>
              <a:rPr lang="en-US" sz="1400" i="1" dirty="0"/>
              <a:t>“strongly agree” that leaders </a:t>
            </a:r>
          </a:p>
          <a:p>
            <a:r>
              <a:rPr lang="en-US" sz="1400" i="1" dirty="0"/>
              <a:t>should be chosen through </a:t>
            </a:r>
          </a:p>
          <a:p>
            <a:r>
              <a:rPr lang="en-US" sz="1400" i="1" dirty="0"/>
              <a:t>elections)</a:t>
            </a:r>
            <a:endParaRPr lang="en-GH" sz="1400" i="1" dirty="0"/>
          </a:p>
        </p:txBody>
      </p:sp>
    </p:spTree>
    <p:extLst>
      <p:ext uri="{BB962C8B-B14F-4D97-AF65-F5344CB8AC3E}">
        <p14:creationId xmlns:p14="http://schemas.microsoft.com/office/powerpoint/2010/main" val="342639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D2D3D508-8A01-13B9-705C-B11CA0F6E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7126D742-B2F7-BE43-3E6D-E20476B05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438" y="304978"/>
            <a:ext cx="3625482" cy="200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Support for presidential term limit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15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sz="2600" dirty="0">
              <a:latin typeface="+mj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AEFFAA3C-2F34-E965-3230-8D89FE717E68}"/>
              </a:ext>
            </a:extLst>
          </p:cNvPr>
          <p:cNvSpPr/>
          <p:nvPr/>
        </p:nvSpPr>
        <p:spPr>
          <a:xfrm>
            <a:off x="393393" y="249532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9EDEB-ED41-1BBF-7B92-28B3CA984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BBAFB1-0031-45A6-F6F2-3CAB2BB8A5C5}"/>
              </a:ext>
            </a:extLst>
          </p:cNvPr>
          <p:cNvGraphicFramePr>
            <a:graphicFrameLocks/>
          </p:cNvGraphicFramePr>
          <p:nvPr/>
        </p:nvGraphicFramePr>
        <p:xfrm>
          <a:off x="4075610" y="104502"/>
          <a:ext cx="4761952" cy="658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B7A263-0B04-B091-C4F7-CC2A7DBE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438" y="2870664"/>
            <a:ext cx="2904647" cy="2585323"/>
          </a:xfrm>
        </p:spPr>
        <p:txBody>
          <a:bodyPr/>
          <a:lstStyle/>
          <a:p>
            <a:r>
              <a:rPr lang="en-US" sz="1400" b="1" i="1" dirty="0"/>
              <a:t>Respondents were asked: </a:t>
            </a:r>
          </a:p>
          <a:p>
            <a:r>
              <a:rPr lang="en-US" sz="1400" i="1" dirty="0"/>
              <a:t>Which of these statements is </a:t>
            </a:r>
          </a:p>
          <a:p>
            <a:r>
              <a:rPr lang="en-US" sz="1400" i="1" dirty="0"/>
              <a:t>closest to your own opinion?</a:t>
            </a:r>
          </a:p>
          <a:p>
            <a:r>
              <a:rPr lang="en-US" sz="1400" i="1" dirty="0"/>
              <a:t>Statement 1: The Constitution </a:t>
            </a:r>
          </a:p>
          <a:p>
            <a:r>
              <a:rPr lang="en-US" sz="1400" i="1" dirty="0"/>
              <a:t>should limit the president to </a:t>
            </a:r>
          </a:p>
          <a:p>
            <a:r>
              <a:rPr lang="en-US" sz="1400" i="1" dirty="0"/>
              <a:t>serving a maximum of two </a:t>
            </a:r>
          </a:p>
          <a:p>
            <a:r>
              <a:rPr lang="en-US" sz="1400" i="1" dirty="0"/>
              <a:t>terms in office.</a:t>
            </a:r>
          </a:p>
          <a:p>
            <a:r>
              <a:rPr lang="en-US" sz="1400" i="1" dirty="0"/>
              <a:t>Statement 2: There should be </a:t>
            </a:r>
          </a:p>
          <a:p>
            <a:r>
              <a:rPr lang="en-US" sz="1400" i="1" dirty="0"/>
              <a:t>no constitutional limit on how </a:t>
            </a:r>
          </a:p>
          <a:p>
            <a:r>
              <a:rPr lang="en-US" sz="1400" i="1" dirty="0"/>
              <a:t>long the president can serve.</a:t>
            </a:r>
          </a:p>
          <a:p>
            <a:r>
              <a:rPr lang="en-US" sz="1400" i="1" dirty="0"/>
              <a:t>(% who “agree” or “strongly </a:t>
            </a:r>
          </a:p>
          <a:p>
            <a:r>
              <a:rPr lang="en-US" sz="1400" i="1" dirty="0"/>
              <a:t>agree”  with Statement 1)</a:t>
            </a:r>
          </a:p>
        </p:txBody>
      </p:sp>
    </p:spTree>
    <p:extLst>
      <p:ext uri="{BB962C8B-B14F-4D97-AF65-F5344CB8AC3E}">
        <p14:creationId xmlns:p14="http://schemas.microsoft.com/office/powerpoint/2010/main" val="1134635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269852" y="87224"/>
            <a:ext cx="3351251" cy="280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The military can intervene in politics if elected leaders abuse power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15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/>
          <p:cNvSpPr txBox="1">
            <a:spLocks noGrp="1"/>
          </p:cNvSpPr>
          <p:nvPr>
            <p:ph type="body" idx="1"/>
          </p:nvPr>
        </p:nvSpPr>
        <p:spPr>
          <a:xfrm>
            <a:off x="233267" y="3127556"/>
            <a:ext cx="3424422" cy="274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GB" sz="1400" b="1" i="1" dirty="0">
                <a:effectLst/>
                <a:latin typeface="+mn-lt"/>
                <a:ea typeface="MS Gothic" panose="020B0609070205080204" pitchFamily="49" charset="-128"/>
              </a:rPr>
              <a:t>Respondents were asked: </a:t>
            </a:r>
            <a:r>
              <a:rPr lang="en-GB" sz="1400" i="1" dirty="0">
                <a:effectLst/>
                <a:latin typeface="+mn-lt"/>
                <a:ea typeface="MS Gothic" panose="020B0609070205080204" pitchFamily="49" charset="-128"/>
              </a:rPr>
              <a:t>Which of the following statements is closest to your view?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400" i="1" dirty="0">
                <a:effectLst/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Statement 1: [</a:t>
            </a:r>
            <a:r>
              <a:rPr lang="en-US" sz="1400" i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Country</a:t>
            </a:r>
            <a:r>
              <a:rPr lang="en-US" sz="1400" i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’]s armed forces should never intervene in the country’s political process.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400" i="1" dirty="0">
                <a:effectLst/>
                <a:latin typeface="+mn-lt"/>
                <a:ea typeface="Arial Narrow" panose="020B0604020202020204" pitchFamily="34" charset="0"/>
                <a:cs typeface="Arial Narrow" panose="020B0604020202020204" pitchFamily="34" charset="0"/>
              </a:rPr>
              <a:t>Statement 2: It is legitimate for the armed forces to take control of government when elected leaders abuse power for their own ends.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400" i="1" dirty="0">
                <a:latin typeface="+mn-lt"/>
                <a:ea typeface="MS Mincho" panose="02020609040205080304" pitchFamily="49" charset="-128"/>
                <a:cs typeface="Arial Narrow" panose="020B0604020202020204" pitchFamily="34" charset="0"/>
              </a:rPr>
              <a:t>(% who “agree” or “strongly agree” with Statement 2)</a:t>
            </a:r>
            <a:endParaRPr lang="en-GH" sz="1400" i="1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306318" y="2951665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408EC-625D-A4B6-1851-988E1B4E6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0FA89D-6E6D-AF23-205A-18533EA967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936652"/>
              </p:ext>
            </p:extLst>
          </p:nvPr>
        </p:nvGraphicFramePr>
        <p:xfrm>
          <a:off x="3905794" y="0"/>
          <a:ext cx="4931888" cy="659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220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>
            <a:spLocks noGrp="1"/>
          </p:cNvSpPr>
          <p:nvPr>
            <p:ph type="title"/>
          </p:nvPr>
        </p:nvSpPr>
        <p:spPr>
          <a:xfrm>
            <a:off x="300042" y="-30749"/>
            <a:ext cx="8959148" cy="43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800" dirty="0">
                <a:latin typeface="+mn-lt"/>
              </a:rPr>
              <a:t>At a glance</a:t>
            </a:r>
          </a:p>
        </p:txBody>
      </p:sp>
      <p:sp>
        <p:nvSpPr>
          <p:cNvPr id="357" name="Google Shape;357;p15"/>
          <p:cNvSpPr txBox="1">
            <a:spLocks noGrp="1"/>
          </p:cNvSpPr>
          <p:nvPr>
            <p:ph type="body" idx="1"/>
          </p:nvPr>
        </p:nvSpPr>
        <p:spPr>
          <a:xfrm>
            <a:off x="33644" y="407586"/>
            <a:ext cx="6165137" cy="881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1600" b="1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Support for democracy</a:t>
            </a:r>
            <a:endParaRPr lang="en-GH" sz="16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FF4E00"/>
              </a:buClr>
              <a:buSzPts val="1600"/>
              <a:buFont typeface="Wingdings" pitchFamily="2" charset="2"/>
              <a:buChar char=""/>
            </a:pPr>
            <a:r>
              <a:rPr lang="en-GB" sz="1600" dirty="0">
                <a:solidFill>
                  <a:srgbClr val="272727"/>
                </a:solidFill>
                <a:effectLst/>
                <a:latin typeface="+mn-lt"/>
                <a:ea typeface="MS Mincho" panose="02020609040205080304" pitchFamily="49" charset="-128"/>
                <a:cs typeface="Roboto" panose="02000000000000000000" pitchFamily="2" charset="0"/>
              </a:rPr>
              <a:t>On average across 15 West African countries, support for democracy remains robust.</a:t>
            </a:r>
          </a:p>
          <a:p>
            <a:pPr marL="342900" lvl="0" indent="-342900">
              <a:spcAft>
                <a:spcPts val="600"/>
              </a:spcAft>
              <a:buClr>
                <a:srgbClr val="FF4E00"/>
              </a:buClr>
              <a:buSzPts val="1600"/>
              <a:buFont typeface="Wingdings" pitchFamily="2" charset="2"/>
              <a:buChar char=""/>
            </a:pPr>
            <a:r>
              <a:rPr lang="en-GB" sz="1600" dirty="0">
                <a:solidFill>
                  <a:srgbClr val="272727"/>
                </a:solidFill>
                <a:effectLst/>
                <a:latin typeface="+mn-lt"/>
                <a:ea typeface="MS Mincho" panose="02020609040205080304" pitchFamily="49" charset="-128"/>
                <a:cs typeface="Roboto" panose="02000000000000000000" pitchFamily="2" charset="0"/>
              </a:rPr>
              <a:t>Growing majorities call for government accountability and the rule of law, and support for other democratic norms has held steady over the past decade.</a:t>
            </a:r>
          </a:p>
          <a:p>
            <a:pPr marL="342900" lvl="0" indent="-342900">
              <a:spcAft>
                <a:spcPts val="600"/>
              </a:spcAft>
              <a:buClr>
                <a:srgbClr val="FF4E00"/>
              </a:buClr>
              <a:buSzPts val="1600"/>
              <a:buFont typeface="Wingdings" pitchFamily="2" charset="2"/>
              <a:buChar char=""/>
            </a:pPr>
            <a:r>
              <a:rPr lang="en-GB" sz="1600" dirty="0">
                <a:solidFill>
                  <a:srgbClr val="272727"/>
                </a:solidFill>
                <a:effectLst/>
                <a:latin typeface="+mn-lt"/>
                <a:ea typeface="MS Mincho" panose="02020609040205080304" pitchFamily="49" charset="-128"/>
                <a:cs typeface="Roboto" panose="02000000000000000000" pitchFamily="2" charset="0"/>
              </a:rPr>
              <a:t>But across 13 West African countries surveyed consistently over the past decade, support for democracy has declined and opposition to military rule has weakened.</a:t>
            </a:r>
          </a:p>
          <a:p>
            <a:pPr marL="342900" lvl="0" indent="-342900">
              <a:spcAft>
                <a:spcPts val="600"/>
              </a:spcAft>
              <a:buClr>
                <a:srgbClr val="FF4E00"/>
              </a:buClr>
              <a:buSzPts val="1600"/>
              <a:buFont typeface="Wingdings" pitchFamily="2" charset="2"/>
              <a:buChar char=""/>
            </a:pPr>
            <a:r>
              <a:rPr lang="en-GB" sz="1600" dirty="0">
                <a:solidFill>
                  <a:srgbClr val="272727"/>
                </a:solidFill>
                <a:latin typeface="+mn-lt"/>
                <a:ea typeface="MS Mincho" panose="02020609040205080304" pitchFamily="49" charset="-128"/>
                <a:cs typeface="Roboto" panose="02000000000000000000" pitchFamily="2" charset="0"/>
              </a:rPr>
              <a:t>West Africans are less likely to reject military rule (58%) than the rest of the African citizens (66%). </a:t>
            </a:r>
          </a:p>
          <a:p>
            <a:pPr marL="342900" lvl="0" indent="-342900">
              <a:spcAft>
                <a:spcPts val="600"/>
              </a:spcAft>
              <a:buClr>
                <a:srgbClr val="FF4E00"/>
              </a:buClr>
              <a:buSzPts val="1600"/>
              <a:buFont typeface="Wingdings" pitchFamily="2" charset="2"/>
              <a:buChar char=""/>
            </a:pPr>
            <a:r>
              <a:rPr lang="en-GB" sz="1600" dirty="0">
                <a:solidFill>
                  <a:srgbClr val="272727"/>
                </a:solidFill>
                <a:effectLst/>
                <a:latin typeface="+mn-lt"/>
                <a:ea typeface="MS Mincho" panose="02020609040205080304" pitchFamily="49" charset="-128"/>
                <a:cs typeface="Roboto" panose="02000000000000000000" pitchFamily="2" charset="0"/>
              </a:rPr>
              <a:t>More than half of West Africans (56% across 15 countries) are willing to accept a military takeover if elected leaders “abuse power for their own ends.”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1600" b="1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Supply of democracy</a:t>
            </a:r>
            <a:endParaRPr lang="en-GH" sz="16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FF4E00"/>
              </a:buClr>
              <a:buSzPts val="1800"/>
              <a:buFont typeface="Wingdings" pitchFamily="2" charset="2"/>
              <a:buChar char=""/>
            </a:pPr>
            <a:r>
              <a:rPr lang="en-GB" sz="1600" dirty="0">
                <a:solidFill>
                  <a:srgbClr val="272727"/>
                </a:solidFill>
                <a:effectLst/>
                <a:latin typeface="+mn-lt"/>
                <a:ea typeface="MS Mincho" panose="02020609040205080304" pitchFamily="49" charset="-128"/>
                <a:cs typeface="Roboto" panose="02000000000000000000" pitchFamily="2" charset="0"/>
              </a:rPr>
              <a:t>Fewer than half (48%) of West Africans think their countries are mostly or completely democratic, and only 39% say they are satisfied with the way democracy works in their countries. </a:t>
            </a:r>
            <a:endParaRPr lang="en-GB" sz="1600" dirty="0">
              <a:solidFill>
                <a:srgbClr val="272727"/>
              </a:solidFill>
              <a:latin typeface="+mn-lt"/>
              <a:ea typeface="MS Mincho" panose="02020609040205080304" pitchFamily="49" charset="-128"/>
              <a:cs typeface="Roboto" panose="02000000000000000000" pitchFamily="2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FF4E00"/>
              </a:buClr>
              <a:buSzPts val="1600"/>
              <a:buFont typeface="Wingdings" pitchFamily="2" charset="2"/>
              <a:buChar char=""/>
            </a:pPr>
            <a:endParaRPr lang="en-GH" sz="1600" dirty="0">
              <a:effectLst/>
              <a:latin typeface="+mn-lt"/>
              <a:ea typeface="MS Mincho" panose="02020609040205080304" pitchFamily="49" charset="-128"/>
              <a:cs typeface="Wingdings" pitchFamily="2" charset="2"/>
            </a:endParaRPr>
          </a:p>
          <a:p>
            <a:pPr marL="0" indent="0">
              <a:spcAft>
                <a:spcPts val="600"/>
              </a:spcAft>
              <a:buClr>
                <a:srgbClr val="FF4E00"/>
              </a:buClr>
              <a:buSzPts val="1800"/>
            </a:pPr>
            <a:br>
              <a:rPr lang="en-GB" sz="1600" dirty="0">
                <a:effectLst/>
                <a:latin typeface="+mn-lt"/>
              </a:rPr>
            </a:br>
            <a:endParaRPr lang="en-GB" sz="1600" dirty="0">
              <a:effectLst/>
              <a:latin typeface="+mn-lt"/>
            </a:endParaRPr>
          </a:p>
          <a:p>
            <a:pPr marL="342900" indent="-342900">
              <a:spcAft>
                <a:spcPts val="600"/>
              </a:spcAft>
              <a:buClr>
                <a:srgbClr val="FF4E00"/>
              </a:buClr>
              <a:buSzPts val="1800"/>
              <a:buFont typeface="Wingdings" pitchFamily="2" charset="2"/>
              <a:buChar char=""/>
            </a:pPr>
            <a:endParaRPr lang="en-GB" sz="1600" dirty="0">
              <a:solidFill>
                <a:srgbClr val="262626"/>
              </a:solidFill>
              <a:effectLst/>
              <a:latin typeface="+mn-lt"/>
            </a:endParaRPr>
          </a:p>
          <a:p>
            <a:pPr marL="342900" indent="-342900">
              <a:spcAft>
                <a:spcPts val="600"/>
              </a:spcAft>
              <a:buClr>
                <a:srgbClr val="FF4E00"/>
              </a:buClr>
              <a:buSzPts val="1800"/>
              <a:buFont typeface="Wingdings" pitchFamily="2" charset="2"/>
              <a:buChar char=""/>
            </a:pPr>
            <a:endParaRPr lang="en-GB" sz="1600" dirty="0">
              <a:solidFill>
                <a:srgbClr val="272727"/>
              </a:solidFill>
              <a:effectLst/>
              <a:latin typeface="+mn-lt"/>
              <a:ea typeface="MS Mincho" panose="02020609040205080304" pitchFamily="49" charset="-128"/>
              <a:cs typeface="Roboto" panose="02000000000000000000" pitchFamily="2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FF4E00"/>
              </a:buClr>
              <a:buSzPts val="1800"/>
              <a:buFont typeface="Wingdings" pitchFamily="2" charset="2"/>
              <a:buChar char=""/>
            </a:pPr>
            <a:endParaRPr lang="en-GB" sz="1600" dirty="0">
              <a:solidFill>
                <a:srgbClr val="272727"/>
              </a:solidFill>
              <a:latin typeface="+mn-lt"/>
              <a:ea typeface="MS Mincho" panose="02020609040205080304" pitchFamily="49" charset="-128"/>
              <a:cs typeface="Roboto" panose="02000000000000000000" pitchFamily="2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FF4E00"/>
              </a:buClr>
              <a:buSzPts val="1800"/>
              <a:buFont typeface="Wingdings" pitchFamily="2" charset="2"/>
              <a:buChar char=""/>
            </a:pPr>
            <a:endParaRPr lang="en-GH" sz="1600" dirty="0">
              <a:effectLst/>
              <a:latin typeface="+mn-lt"/>
              <a:ea typeface="MS Mincho" panose="02020609040205080304" pitchFamily="49" charset="-128"/>
              <a:cs typeface="Wingdings" pitchFamily="2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en-GB" sz="1600" dirty="0">
                <a:effectLst/>
                <a:latin typeface="+mn-lt"/>
                <a:ea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GB" sz="1600" b="1" dirty="0">
                <a:solidFill>
                  <a:srgbClr val="FF4E00"/>
                </a:solidFill>
                <a:effectLst/>
                <a:latin typeface="+mn-lt"/>
                <a:ea typeface="Century Gothic" panose="020B0502020202020204" pitchFamily="34" charset="0"/>
                <a:cs typeface="Times New Roman" panose="02020603050405020304" pitchFamily="18" charset="0"/>
              </a:rPr>
              <a:t> </a:t>
            </a:r>
            <a:endParaRPr lang="en-GH" sz="16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700" marR="2413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700"/>
            </a:pPr>
            <a:endParaRPr sz="1600" dirty="0">
              <a:latin typeface="+mn-lt"/>
            </a:endParaRPr>
          </a:p>
        </p:txBody>
      </p:sp>
      <p:sp>
        <p:nvSpPr>
          <p:cNvPr id="358" name="Google Shape;358;p15"/>
          <p:cNvSpPr/>
          <p:nvPr/>
        </p:nvSpPr>
        <p:spPr>
          <a:xfrm>
            <a:off x="271711" y="443413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393E35-C00D-B825-94F9-544931C35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" y="5996887"/>
            <a:ext cx="1985805" cy="844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FC18C-22EE-D9D5-4BCE-86FCCE982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209" y="1924492"/>
            <a:ext cx="2570750" cy="22009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228188" y="294748"/>
            <a:ext cx="3964989" cy="200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Satisfaction with democracy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15 West African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lang="en-GB" sz="2600" dirty="0">
              <a:latin typeface="+mj-lt"/>
            </a:endParaRPr>
          </a:p>
        </p:txBody>
      </p:sp>
      <p:sp>
        <p:nvSpPr>
          <p:cNvPr id="379" name="Google Shape;379;p16"/>
          <p:cNvSpPr txBox="1">
            <a:spLocks noGrp="1"/>
          </p:cNvSpPr>
          <p:nvPr>
            <p:ph type="body" idx="1"/>
          </p:nvPr>
        </p:nvSpPr>
        <p:spPr>
          <a:xfrm>
            <a:off x="117565" y="3098253"/>
            <a:ext cx="3203239" cy="13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i="1" dirty="0">
                <a:solidFill>
                  <a:srgbClr val="3C3C3C"/>
                </a:solidFill>
                <a:effectLst/>
                <a:latin typeface="Century Gothic" panose="020B0502020202020204" pitchFamily="34" charset="0"/>
                <a:ea typeface="YouYuan"/>
                <a:cs typeface="Tahoma" panose="020B0604030504040204" pitchFamily="34" charset="0"/>
              </a:rPr>
              <a:t>Respondents were asked: </a:t>
            </a:r>
            <a:r>
              <a:rPr lang="en-US" sz="1400" i="1" dirty="0">
                <a:solidFill>
                  <a:srgbClr val="3C3C3C"/>
                </a:solidFill>
                <a:effectLst/>
                <a:latin typeface="Century Gothic" panose="020B0502020202020204" pitchFamily="34" charset="0"/>
                <a:ea typeface="YouYuan"/>
                <a:cs typeface="Tahoma" panose="020B0604030504040204" pitchFamily="34" charset="0"/>
              </a:rPr>
              <a:t>Overall, how satisfied are you with the way democracy works in [country]?</a:t>
            </a:r>
            <a:endParaRPr lang="en-GH" sz="1400" i="1" dirty="0">
              <a:solidFill>
                <a:srgbClr val="3C3C3C"/>
              </a:solidFill>
              <a:effectLst/>
              <a:latin typeface="Century Gothic" panose="020B0502020202020204" pitchFamily="34" charset="0"/>
              <a:ea typeface="YouYuan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400" i="1" dirty="0">
                <a:solidFill>
                  <a:srgbClr val="3C3C3C"/>
                </a:solidFill>
                <a:effectLst/>
                <a:latin typeface="Century Gothic" panose="020B0502020202020204" pitchFamily="34" charset="0"/>
                <a:ea typeface="YouYuan"/>
                <a:cs typeface="Tahoma" panose="020B0604030504040204" pitchFamily="34" charset="0"/>
              </a:rPr>
              <a:t>(% who say “fairly satisfied” or “very satisfied”)</a:t>
            </a:r>
            <a:endParaRPr lang="en-GH" sz="1400" i="1" dirty="0">
              <a:solidFill>
                <a:srgbClr val="3C3C3C"/>
              </a:solidFill>
              <a:effectLst/>
              <a:latin typeface="Century Gothic" panose="020B0502020202020204" pitchFamily="34" charset="0"/>
              <a:ea typeface="YouYuan"/>
              <a:cs typeface="Tahoma" panose="020B0604030504040204" pitchFamily="34" charset="0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393393" y="249532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408EC-625D-A4B6-1851-988E1B4E6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BB596C-32A2-CDB5-CF0A-C9CCF6858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69385"/>
              </p:ext>
            </p:extLst>
          </p:nvPr>
        </p:nvGraphicFramePr>
        <p:xfrm>
          <a:off x="3320805" y="102014"/>
          <a:ext cx="5705629" cy="675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873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4061FD39-7923-094D-6F85-8B88F6D03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7C98FC09-A7F8-6683-2CCF-5F6CA0BC3A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188" y="294748"/>
            <a:ext cx="3964989" cy="240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Changes in satisfaction with democracy (percentage points)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13 West African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2014-2023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>
            <a:extLst>
              <a:ext uri="{FF2B5EF4-FFF2-40B4-BE49-F238E27FC236}">
                <a16:creationId xmlns:a16="http://schemas.microsoft.com/office/drawing/2014/main" id="{F1DBA0D2-FC59-8322-139F-43E134C3A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03617" y="3098253"/>
            <a:ext cx="3424422" cy="173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endParaRPr lang="en-GB" sz="1400" dirty="0">
              <a:effectLst/>
              <a:latin typeface="+mn-lt"/>
            </a:endParaRPr>
          </a:p>
          <a:p>
            <a:r>
              <a:rPr lang="en-GB" sz="1400" i="1" dirty="0">
                <a:solidFill>
                  <a:srgbClr val="262626"/>
                </a:solidFill>
                <a:effectLst/>
                <a:latin typeface="+mn-lt"/>
              </a:rPr>
              <a:t>	Figure shows changes (in percentage points) of the  proportion between 2014/2015 and 2021/2023 who say they are “fairly satisfied” or “very satisfied” with the way democracy is working in their country.</a:t>
            </a:r>
            <a:endParaRPr lang="en-GB" sz="140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8CB61394-26F9-4DC3-7A67-4407EDDC52B7}"/>
              </a:ext>
            </a:extLst>
          </p:cNvPr>
          <p:cNvSpPr/>
          <p:nvPr/>
        </p:nvSpPr>
        <p:spPr>
          <a:xfrm>
            <a:off x="367268" y="2850789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B5CDF-8021-616C-CB69-BCC0E9D2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7A6104D-BB67-3753-3015-5423938E29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730352"/>
              </p:ext>
            </p:extLst>
          </p:nvPr>
        </p:nvGraphicFramePr>
        <p:xfrm>
          <a:off x="3749040" y="0"/>
          <a:ext cx="516677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367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22347CC9-99CA-1D66-1503-F27879CCE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0785B310-86C0-0B58-00AA-87724EAE20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188" y="294748"/>
            <a:ext cx="3964989" cy="200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Perceive country to </a:t>
            </a:r>
            <a:br>
              <a:rPr lang="en-GB" sz="2600" dirty="0">
                <a:latin typeface="+mj-lt"/>
              </a:rPr>
            </a:br>
            <a:r>
              <a:rPr lang="en-GB" sz="2600" dirty="0">
                <a:latin typeface="+mj-lt"/>
              </a:rPr>
              <a:t>be a democracy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15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>
            <a:extLst>
              <a:ext uri="{FF2B5EF4-FFF2-40B4-BE49-F238E27FC236}">
                <a16:creationId xmlns:a16="http://schemas.microsoft.com/office/drawing/2014/main" id="{F553A209-0183-13FD-12DC-0D992CC1FF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8187" y="3098253"/>
            <a:ext cx="3092617" cy="173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endParaRPr lang="en-GB" sz="1400" dirty="0">
              <a:effectLst/>
              <a:latin typeface="+mn-lt"/>
            </a:endParaRPr>
          </a:p>
          <a:p>
            <a:pPr marL="0" indent="0">
              <a:buNone/>
            </a:pPr>
            <a:r>
              <a:rPr lang="en-US" sz="1400" b="1" i="1" dirty="0">
                <a:solidFill>
                  <a:schemeClr val="tx1"/>
                </a:solidFill>
              </a:rPr>
              <a:t>Respondents were asked</a:t>
            </a:r>
            <a:r>
              <a:rPr lang="en-US" sz="1400" i="1" dirty="0">
                <a:solidFill>
                  <a:schemeClr val="tx1"/>
                </a:solidFill>
              </a:rPr>
              <a:t>: In your opinion, how much of a democracy is [country] today?</a:t>
            </a:r>
          </a:p>
          <a:p>
            <a:pPr marL="0" indent="0">
              <a:buNone/>
            </a:pPr>
            <a:r>
              <a:rPr lang="en-US" sz="1400" i="1" dirty="0">
                <a:solidFill>
                  <a:schemeClr val="tx1"/>
                </a:solidFill>
              </a:rPr>
              <a:t>(% who say “a full democracy” or “a democracy with minor problems)</a:t>
            </a:r>
          </a:p>
          <a:p>
            <a:endParaRPr lang="en-GB" sz="140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5D0C57F4-0CF3-5A9B-35F5-3C2B394B12AE}"/>
              </a:ext>
            </a:extLst>
          </p:cNvPr>
          <p:cNvSpPr/>
          <p:nvPr/>
        </p:nvSpPr>
        <p:spPr>
          <a:xfrm>
            <a:off x="393393" y="249532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62B376-466B-B3B0-333A-D9D55485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8D5464-1645-D7A3-6269-112B54D6A4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631265"/>
              </p:ext>
            </p:extLst>
          </p:nvPr>
        </p:nvGraphicFramePr>
        <p:xfrm>
          <a:off x="4036423" y="154266"/>
          <a:ext cx="4879389" cy="656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272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F4FC3BE0-1287-838E-0DAE-C669ECEF3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BCBDA2BD-038F-D43B-3DD0-88B50DA2BD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188" y="294748"/>
            <a:ext cx="4578943" cy="200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Changes in perception that country is a democracy</a:t>
            </a:r>
            <a:br>
              <a:rPr lang="en-GB" sz="2600" dirty="0">
                <a:latin typeface="+mj-lt"/>
              </a:rPr>
            </a:br>
            <a:r>
              <a:rPr lang="en-GB" sz="2600" dirty="0">
                <a:latin typeface="+mj-lt"/>
              </a:rPr>
              <a:t>(percentage points)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13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2014-2023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>
            <a:extLst>
              <a:ext uri="{FF2B5EF4-FFF2-40B4-BE49-F238E27FC236}">
                <a16:creationId xmlns:a16="http://schemas.microsoft.com/office/drawing/2014/main" id="{27CCF63A-5FBC-49BB-2B1D-A0CD6CA47A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8187" y="3098253"/>
            <a:ext cx="3092617" cy="173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endParaRPr lang="en-GB" sz="1400" dirty="0">
              <a:effectLst/>
              <a:latin typeface="+mn-lt"/>
            </a:endParaRPr>
          </a:p>
          <a:p>
            <a:pPr marL="0" indent="0">
              <a:buNone/>
            </a:pPr>
            <a:r>
              <a:rPr lang="en-US" sz="1400" b="1" i="1" dirty="0">
                <a:solidFill>
                  <a:schemeClr val="tx1"/>
                </a:solidFill>
              </a:rPr>
              <a:t>Respondents were asked</a:t>
            </a:r>
            <a:r>
              <a:rPr lang="en-US" sz="1400" i="1" dirty="0">
                <a:solidFill>
                  <a:schemeClr val="tx1"/>
                </a:solidFill>
              </a:rPr>
              <a:t>: In your opinion, how much of a democracy is [country] today?</a:t>
            </a:r>
          </a:p>
          <a:p>
            <a:pPr marL="0" indent="0">
              <a:buNone/>
            </a:pPr>
            <a:r>
              <a:rPr lang="en-US" sz="1400" i="1" dirty="0">
                <a:solidFill>
                  <a:schemeClr val="tx1"/>
                </a:solidFill>
              </a:rPr>
              <a:t>(% who say “a full democracy” or “a democracy with minor problems)</a:t>
            </a:r>
          </a:p>
          <a:p>
            <a:endParaRPr lang="en-GB" sz="140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EC61143A-F02F-7271-D5AC-19EA6E6622ED}"/>
              </a:ext>
            </a:extLst>
          </p:cNvPr>
          <p:cNvSpPr/>
          <p:nvPr/>
        </p:nvSpPr>
        <p:spPr>
          <a:xfrm>
            <a:off x="228187" y="2625853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454C4-4901-B95D-A23B-2CB526CEE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B9E0DDD-D333-8C0A-E8B8-B730CA165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98293"/>
              </p:ext>
            </p:extLst>
          </p:nvPr>
        </p:nvGraphicFramePr>
        <p:xfrm>
          <a:off x="3840480" y="99526"/>
          <a:ext cx="5303520" cy="661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011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B1D88A54-9508-B771-9812-0C01BFBC1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25387210-A9BA-32C1-7196-0F3EC30FBD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186" y="520862"/>
            <a:ext cx="2283519" cy="320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Views on democracy and governance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by age group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15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|2021/2023</a:t>
            </a:r>
            <a:endParaRPr sz="2600" dirty="0">
              <a:latin typeface="+mj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9191AB55-6C23-D308-B0C3-2443982540CE}"/>
              </a:ext>
            </a:extLst>
          </p:cNvPr>
          <p:cNvSpPr/>
          <p:nvPr/>
        </p:nvSpPr>
        <p:spPr>
          <a:xfrm>
            <a:off x="228187" y="420293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7E59E9-1381-8DD0-4929-67822A39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9F81B3-FBD2-012D-4FA5-388F88C3B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744683"/>
              </p:ext>
            </p:extLst>
          </p:nvPr>
        </p:nvGraphicFramePr>
        <p:xfrm>
          <a:off x="2511705" y="97604"/>
          <a:ext cx="6539829" cy="665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3569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/>
          <p:nvPr/>
        </p:nvSpPr>
        <p:spPr>
          <a:xfrm>
            <a:off x="-3366" y="-56890"/>
            <a:ext cx="9147366" cy="3053353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E554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 txBox="1">
            <a:spLocks noGrp="1"/>
          </p:cNvSpPr>
          <p:nvPr>
            <p:ph type="title"/>
          </p:nvPr>
        </p:nvSpPr>
        <p:spPr>
          <a:xfrm>
            <a:off x="370068" y="675367"/>
            <a:ext cx="6000600" cy="930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 sz="3000" dirty="0">
                <a:solidFill>
                  <a:srgbClr val="FFFFFF"/>
                </a:solidFill>
                <a:latin typeface="+mn-lt"/>
              </a:rPr>
              <a:t>Democracy country</a:t>
            </a:r>
            <a:br>
              <a:rPr lang="en-US" sz="3000" dirty="0">
                <a:solidFill>
                  <a:srgbClr val="FFFFFF"/>
                </a:solidFill>
                <a:latin typeface="+mn-lt"/>
              </a:rPr>
            </a:br>
            <a:r>
              <a:rPr lang="en-US" sz="3000" dirty="0">
                <a:solidFill>
                  <a:srgbClr val="FFFFFF"/>
                </a:solidFill>
                <a:latin typeface="+mn-lt"/>
              </a:rPr>
              <a:t> scorecards</a:t>
            </a:r>
            <a:endParaRPr sz="3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502897" y="2181155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11"/>
          <p:cNvGrpSpPr/>
          <p:nvPr/>
        </p:nvGrpSpPr>
        <p:grpSpPr>
          <a:xfrm>
            <a:off x="5794523" y="-252544"/>
            <a:ext cx="3762382" cy="4508826"/>
            <a:chOff x="18380420" y="9084519"/>
            <a:chExt cx="890357" cy="1067001"/>
          </a:xfrm>
        </p:grpSpPr>
        <p:sp>
          <p:nvSpPr>
            <p:cNvPr id="219" name="Google Shape;219;p11"/>
            <p:cNvSpPr/>
            <p:nvPr/>
          </p:nvSpPr>
          <p:spPr>
            <a:xfrm>
              <a:off x="18960430" y="9141933"/>
              <a:ext cx="292734" cy="396875"/>
            </a:xfrm>
            <a:custGeom>
              <a:avLst/>
              <a:gdLst/>
              <a:ahLst/>
              <a:cxnLst/>
              <a:rect l="l" t="t" r="r" b="b"/>
              <a:pathLst>
                <a:path w="292734" h="396875" extrusionOk="0">
                  <a:moveTo>
                    <a:pt x="71915" y="0"/>
                  </a:moveTo>
                  <a:lnTo>
                    <a:pt x="0" y="171810"/>
                  </a:lnTo>
                  <a:lnTo>
                    <a:pt x="87447" y="305517"/>
                  </a:lnTo>
                  <a:lnTo>
                    <a:pt x="142386" y="289621"/>
                  </a:lnTo>
                  <a:lnTo>
                    <a:pt x="149948" y="297644"/>
                  </a:lnTo>
                  <a:lnTo>
                    <a:pt x="119238" y="375420"/>
                  </a:lnTo>
                  <a:lnTo>
                    <a:pt x="291625" y="396511"/>
                  </a:lnTo>
                  <a:lnTo>
                    <a:pt x="292139" y="388594"/>
                  </a:lnTo>
                  <a:lnTo>
                    <a:pt x="292396" y="380668"/>
                  </a:lnTo>
                  <a:lnTo>
                    <a:pt x="292396" y="372645"/>
                  </a:lnTo>
                  <a:lnTo>
                    <a:pt x="289287" y="320983"/>
                  </a:lnTo>
                  <a:lnTo>
                    <a:pt x="280155" y="270856"/>
                  </a:lnTo>
                  <a:lnTo>
                    <a:pt x="265290" y="222705"/>
                  </a:lnTo>
                  <a:lnTo>
                    <a:pt x="244982" y="176971"/>
                  </a:lnTo>
                  <a:lnTo>
                    <a:pt x="219521" y="134095"/>
                  </a:lnTo>
                  <a:lnTo>
                    <a:pt x="189200" y="94519"/>
                  </a:lnTo>
                  <a:lnTo>
                    <a:pt x="154306" y="58684"/>
                  </a:lnTo>
                  <a:lnTo>
                    <a:pt x="115132" y="27030"/>
                  </a:lnTo>
                  <a:lnTo>
                    <a:pt x="71915" y="0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18471001" y="9084519"/>
              <a:ext cx="548640" cy="250825"/>
            </a:xfrm>
            <a:custGeom>
              <a:avLst/>
              <a:gdLst/>
              <a:ahLst/>
              <a:cxnLst/>
              <a:rect l="l" t="t" r="r" b="b"/>
              <a:pathLst>
                <a:path w="548640" h="250825" extrusionOk="0">
                  <a:moveTo>
                    <a:pt x="369356" y="0"/>
                  </a:moveTo>
                  <a:lnTo>
                    <a:pt x="319738" y="2685"/>
                  </a:lnTo>
                  <a:lnTo>
                    <a:pt x="271220" y="10638"/>
                  </a:lnTo>
                  <a:lnTo>
                    <a:pt x="224248" y="23705"/>
                  </a:lnTo>
                  <a:lnTo>
                    <a:pt x="179273" y="41730"/>
                  </a:lnTo>
                  <a:lnTo>
                    <a:pt x="136740" y="64560"/>
                  </a:lnTo>
                  <a:lnTo>
                    <a:pt x="97098" y="92040"/>
                  </a:lnTo>
                  <a:lnTo>
                    <a:pt x="60796" y="124015"/>
                  </a:lnTo>
                  <a:lnTo>
                    <a:pt x="28280" y="160332"/>
                  </a:lnTo>
                  <a:lnTo>
                    <a:pt x="0" y="200835"/>
                  </a:lnTo>
                  <a:lnTo>
                    <a:pt x="103245" y="250729"/>
                  </a:lnTo>
                  <a:lnTo>
                    <a:pt x="168583" y="169913"/>
                  </a:lnTo>
                  <a:lnTo>
                    <a:pt x="306651" y="145329"/>
                  </a:lnTo>
                  <a:lnTo>
                    <a:pt x="501621" y="145329"/>
                  </a:lnTo>
                  <a:lnTo>
                    <a:pt x="543498" y="48254"/>
                  </a:lnTo>
                  <a:lnTo>
                    <a:pt x="543648" y="47943"/>
                  </a:lnTo>
                  <a:lnTo>
                    <a:pt x="544056" y="46968"/>
                  </a:lnTo>
                  <a:lnTo>
                    <a:pt x="544260" y="46605"/>
                  </a:lnTo>
                  <a:lnTo>
                    <a:pt x="544473" y="46144"/>
                  </a:lnTo>
                  <a:lnTo>
                    <a:pt x="544677" y="45576"/>
                  </a:lnTo>
                  <a:lnTo>
                    <a:pt x="544828" y="45266"/>
                  </a:lnTo>
                  <a:lnTo>
                    <a:pt x="544934" y="44964"/>
                  </a:lnTo>
                  <a:lnTo>
                    <a:pt x="545085" y="44654"/>
                  </a:lnTo>
                  <a:lnTo>
                    <a:pt x="548586" y="36525"/>
                  </a:lnTo>
                  <a:lnTo>
                    <a:pt x="507090" y="20944"/>
                  </a:lnTo>
                  <a:lnTo>
                    <a:pt x="463273" y="9485"/>
                  </a:lnTo>
                  <a:lnTo>
                    <a:pt x="417305" y="2415"/>
                  </a:lnTo>
                  <a:lnTo>
                    <a:pt x="369356" y="0"/>
                  </a:lnTo>
                  <a:close/>
                </a:path>
                <a:path w="548640" h="250825" extrusionOk="0">
                  <a:moveTo>
                    <a:pt x="501621" y="145329"/>
                  </a:moveTo>
                  <a:lnTo>
                    <a:pt x="306651" y="145329"/>
                  </a:lnTo>
                  <a:lnTo>
                    <a:pt x="315605" y="178299"/>
                  </a:lnTo>
                  <a:lnTo>
                    <a:pt x="324125" y="181938"/>
                  </a:lnTo>
                  <a:lnTo>
                    <a:pt x="343177" y="189854"/>
                  </a:lnTo>
                  <a:lnTo>
                    <a:pt x="363000" y="197549"/>
                  </a:lnTo>
                  <a:lnTo>
                    <a:pt x="373833" y="200525"/>
                  </a:lnTo>
                  <a:lnTo>
                    <a:pt x="376524" y="199491"/>
                  </a:lnTo>
                  <a:lnTo>
                    <a:pt x="379736" y="197078"/>
                  </a:lnTo>
                  <a:lnTo>
                    <a:pt x="385553" y="191424"/>
                  </a:lnTo>
                  <a:lnTo>
                    <a:pt x="396058" y="180666"/>
                  </a:lnTo>
                  <a:lnTo>
                    <a:pt x="486377" y="180666"/>
                  </a:lnTo>
                  <a:lnTo>
                    <a:pt x="501621" y="145329"/>
                  </a:lnTo>
                  <a:close/>
                </a:path>
                <a:path w="548640" h="250825" extrusionOk="0">
                  <a:moveTo>
                    <a:pt x="486377" y="180666"/>
                  </a:moveTo>
                  <a:lnTo>
                    <a:pt x="396058" y="180666"/>
                  </a:lnTo>
                  <a:lnTo>
                    <a:pt x="480430" y="194452"/>
                  </a:lnTo>
                  <a:lnTo>
                    <a:pt x="486377" y="180666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9014543" y="9121045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80" h="12065" extrusionOk="0">
                  <a:moveTo>
                    <a:pt x="5044" y="0"/>
                  </a:moveTo>
                  <a:lnTo>
                    <a:pt x="4583" y="1134"/>
                  </a:lnTo>
                  <a:lnTo>
                    <a:pt x="3812" y="2934"/>
                  </a:lnTo>
                  <a:lnTo>
                    <a:pt x="3138" y="4574"/>
                  </a:lnTo>
                  <a:lnTo>
                    <a:pt x="1852" y="7455"/>
                  </a:lnTo>
                  <a:lnTo>
                    <a:pt x="1595" y="8076"/>
                  </a:lnTo>
                  <a:lnTo>
                    <a:pt x="1445" y="8386"/>
                  </a:lnTo>
                  <a:lnTo>
                    <a:pt x="1338" y="8696"/>
                  </a:lnTo>
                  <a:lnTo>
                    <a:pt x="1187" y="8998"/>
                  </a:lnTo>
                  <a:lnTo>
                    <a:pt x="984" y="9565"/>
                  </a:lnTo>
                  <a:lnTo>
                    <a:pt x="718" y="10035"/>
                  </a:lnTo>
                  <a:lnTo>
                    <a:pt x="0" y="11675"/>
                  </a:lnTo>
                  <a:lnTo>
                    <a:pt x="257" y="11782"/>
                  </a:lnTo>
                  <a:lnTo>
                    <a:pt x="416" y="11879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rgbClr val="66211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8910733" y="9537734"/>
              <a:ext cx="360044" cy="393065"/>
            </a:xfrm>
            <a:custGeom>
              <a:avLst/>
              <a:gdLst/>
              <a:ahLst/>
              <a:cxnLst/>
              <a:rect l="l" t="t" r="r" b="b"/>
              <a:pathLst>
                <a:path w="360044" h="393065" extrusionOk="0">
                  <a:moveTo>
                    <a:pt x="359676" y="26695"/>
                  </a:moveTo>
                  <a:lnTo>
                    <a:pt x="339305" y="24955"/>
                  </a:lnTo>
                  <a:lnTo>
                    <a:pt x="339420" y="23964"/>
                  </a:lnTo>
                  <a:lnTo>
                    <a:pt x="160909" y="0"/>
                  </a:lnTo>
                  <a:lnTo>
                    <a:pt x="87147" y="44450"/>
                  </a:lnTo>
                  <a:lnTo>
                    <a:pt x="106387" y="124802"/>
                  </a:lnTo>
                  <a:lnTo>
                    <a:pt x="58953" y="163220"/>
                  </a:lnTo>
                  <a:lnTo>
                    <a:pt x="64249" y="201041"/>
                  </a:lnTo>
                  <a:lnTo>
                    <a:pt x="45681" y="213639"/>
                  </a:lnTo>
                  <a:lnTo>
                    <a:pt x="40894" y="238175"/>
                  </a:lnTo>
                  <a:lnTo>
                    <a:pt x="8432" y="266103"/>
                  </a:lnTo>
                  <a:lnTo>
                    <a:pt x="0" y="392912"/>
                  </a:lnTo>
                  <a:lnTo>
                    <a:pt x="48082" y="382892"/>
                  </a:lnTo>
                  <a:lnTo>
                    <a:pt x="93535" y="368071"/>
                  </a:lnTo>
                  <a:lnTo>
                    <a:pt x="136182" y="348767"/>
                  </a:lnTo>
                  <a:lnTo>
                    <a:pt x="175793" y="325310"/>
                  </a:lnTo>
                  <a:lnTo>
                    <a:pt x="212191" y="298018"/>
                  </a:lnTo>
                  <a:lnTo>
                    <a:pt x="245160" y="267220"/>
                  </a:lnTo>
                  <a:lnTo>
                    <a:pt x="274497" y="233222"/>
                  </a:lnTo>
                  <a:lnTo>
                    <a:pt x="300012" y="196354"/>
                  </a:lnTo>
                  <a:lnTo>
                    <a:pt x="321487" y="156959"/>
                  </a:lnTo>
                  <a:lnTo>
                    <a:pt x="338721" y="115328"/>
                  </a:lnTo>
                  <a:lnTo>
                    <a:pt x="351523" y="71805"/>
                  </a:lnTo>
                  <a:lnTo>
                    <a:pt x="359676" y="26695"/>
                  </a:lnTo>
                  <a:close/>
                </a:path>
                <a:path w="360044" h="393065" extrusionOk="0">
                  <a:moveTo>
                    <a:pt x="359676" y="26644"/>
                  </a:moveTo>
                  <a:lnTo>
                    <a:pt x="351294" y="25514"/>
                  </a:lnTo>
                  <a:lnTo>
                    <a:pt x="350418" y="25463"/>
                  </a:lnTo>
                  <a:lnTo>
                    <a:pt x="349554" y="25311"/>
                  </a:lnTo>
                  <a:lnTo>
                    <a:pt x="348322" y="25158"/>
                  </a:lnTo>
                  <a:lnTo>
                    <a:pt x="347027" y="24955"/>
                  </a:lnTo>
                  <a:lnTo>
                    <a:pt x="345846" y="24790"/>
                  </a:lnTo>
                  <a:lnTo>
                    <a:pt x="344652" y="24688"/>
                  </a:lnTo>
                  <a:lnTo>
                    <a:pt x="344144" y="24587"/>
                  </a:lnTo>
                  <a:lnTo>
                    <a:pt x="343065" y="24485"/>
                  </a:lnTo>
                  <a:lnTo>
                    <a:pt x="342595" y="24384"/>
                  </a:lnTo>
                  <a:lnTo>
                    <a:pt x="342138" y="24384"/>
                  </a:lnTo>
                  <a:lnTo>
                    <a:pt x="341680" y="24282"/>
                  </a:lnTo>
                  <a:lnTo>
                    <a:pt x="339458" y="23914"/>
                  </a:lnTo>
                  <a:lnTo>
                    <a:pt x="339369" y="24904"/>
                  </a:lnTo>
                  <a:lnTo>
                    <a:pt x="359676" y="26644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Google Shape;22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960481" y="9120995"/>
              <a:ext cx="71915" cy="1927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1"/>
            <p:cNvSpPr/>
            <p:nvPr/>
          </p:nvSpPr>
          <p:spPr>
            <a:xfrm>
              <a:off x="18380420" y="9291730"/>
              <a:ext cx="514984" cy="859790"/>
            </a:xfrm>
            <a:custGeom>
              <a:avLst/>
              <a:gdLst/>
              <a:ahLst/>
              <a:cxnLst/>
              <a:rect l="l" t="t" r="r" b="b"/>
              <a:pathLst>
                <a:path w="514984" h="859790" extrusionOk="0">
                  <a:moveTo>
                    <a:pt x="53750" y="0"/>
                  </a:moveTo>
                  <a:lnTo>
                    <a:pt x="35077" y="39471"/>
                  </a:lnTo>
                  <a:lnTo>
                    <a:pt x="20131" y="81522"/>
                  </a:lnTo>
                  <a:lnTo>
                    <a:pt x="9125" y="126182"/>
                  </a:lnTo>
                  <a:lnTo>
                    <a:pt x="2325" y="173370"/>
                  </a:lnTo>
                  <a:lnTo>
                    <a:pt x="0" y="223007"/>
                  </a:lnTo>
                  <a:lnTo>
                    <a:pt x="2930" y="272786"/>
                  </a:lnTo>
                  <a:lnTo>
                    <a:pt x="11573" y="320745"/>
                  </a:lnTo>
                  <a:lnTo>
                    <a:pt x="25705" y="367504"/>
                  </a:lnTo>
                  <a:lnTo>
                    <a:pt x="45104" y="412554"/>
                  </a:lnTo>
                  <a:lnTo>
                    <a:pt x="69547" y="455387"/>
                  </a:lnTo>
                  <a:lnTo>
                    <a:pt x="98811" y="495497"/>
                  </a:lnTo>
                  <a:lnTo>
                    <a:pt x="132673" y="532375"/>
                  </a:lnTo>
                  <a:lnTo>
                    <a:pt x="170911" y="565514"/>
                  </a:lnTo>
                  <a:lnTo>
                    <a:pt x="213301" y="594406"/>
                  </a:lnTo>
                  <a:lnTo>
                    <a:pt x="259621" y="618543"/>
                  </a:lnTo>
                  <a:lnTo>
                    <a:pt x="225002" y="859707"/>
                  </a:lnTo>
                  <a:lnTo>
                    <a:pt x="507575" y="654962"/>
                  </a:lnTo>
                  <a:lnTo>
                    <a:pt x="514934" y="532531"/>
                  </a:lnTo>
                  <a:lnTo>
                    <a:pt x="459428" y="538861"/>
                  </a:lnTo>
                  <a:lnTo>
                    <a:pt x="425216" y="427796"/>
                  </a:lnTo>
                  <a:lnTo>
                    <a:pt x="403558" y="391165"/>
                  </a:lnTo>
                  <a:lnTo>
                    <a:pt x="421617" y="337157"/>
                  </a:lnTo>
                  <a:lnTo>
                    <a:pt x="380207" y="252582"/>
                  </a:lnTo>
                  <a:lnTo>
                    <a:pt x="386227" y="213539"/>
                  </a:lnTo>
                  <a:lnTo>
                    <a:pt x="338744" y="186526"/>
                  </a:lnTo>
                  <a:lnTo>
                    <a:pt x="246970" y="214718"/>
                  </a:lnTo>
                  <a:lnTo>
                    <a:pt x="171969" y="136685"/>
                  </a:lnTo>
                  <a:lnTo>
                    <a:pt x="180968" y="59362"/>
                  </a:lnTo>
                  <a:lnTo>
                    <a:pt x="53750" y="0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11"/>
          <p:cNvSpPr/>
          <p:nvPr/>
        </p:nvSpPr>
        <p:spPr>
          <a:xfrm>
            <a:off x="0" y="3051637"/>
            <a:ext cx="9147366" cy="381669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6BC0D-FA40-F9DD-0522-91BEEFC3C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3679"/>
            <a:ext cx="1985805" cy="844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697108-1FCE-E84E-5F37-7BE702023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802" y="3270882"/>
            <a:ext cx="5067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95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C4EE1731-BB71-7FEE-24D1-9B3382C96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5BCFD0-AAA0-F97A-6D41-E0C3590B3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C1C12-7C34-9AD5-BFF1-E0D3E9B84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0" y="235131"/>
            <a:ext cx="9304416" cy="65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2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D2D75C4F-DB17-942D-E6DE-F1031C86B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1DD30-D2C6-C8B7-66BF-A4B897707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E8FDA-EB82-88D3-2BD3-BE9AC646D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571"/>
            <a:ext cx="9250326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9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706BA770-40E5-8F62-4F12-5EF25E23B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96116A-3567-4F16-56BD-2C45BF07D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FBA9A-0A67-FB30-81A2-38EBB46F3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" y="436748"/>
            <a:ext cx="9094285" cy="642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63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ECB5D902-2EDB-CD01-123E-9DD3A175C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9400E-4A6E-2A96-BCA7-DE130467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1E7C1-BAE7-CA09-7E5E-4E5DFFADE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415" y="156753"/>
            <a:ext cx="9250327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 txBox="1">
            <a:spLocks noGrp="1"/>
          </p:cNvSpPr>
          <p:nvPr>
            <p:ph type="title"/>
          </p:nvPr>
        </p:nvSpPr>
        <p:spPr>
          <a:xfrm>
            <a:off x="506390" y="581978"/>
            <a:ext cx="8752800" cy="40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 sz="2600" dirty="0">
                <a:latin typeface="+mn-lt"/>
              </a:rPr>
              <a:t>What is Afrobarometer</a:t>
            </a:r>
            <a:endParaRPr sz="2600" dirty="0">
              <a:latin typeface="+mn-lt"/>
            </a:endParaRPr>
          </a:p>
        </p:txBody>
      </p:sp>
      <p:sp>
        <p:nvSpPr>
          <p:cNvPr id="434" name="Google Shape;434;p17"/>
          <p:cNvSpPr txBox="1">
            <a:spLocks noGrp="1"/>
          </p:cNvSpPr>
          <p:nvPr>
            <p:ph type="body" idx="1"/>
          </p:nvPr>
        </p:nvSpPr>
        <p:spPr>
          <a:xfrm>
            <a:off x="225631" y="1389435"/>
            <a:ext cx="4037359" cy="474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514350" indent="-285750"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P</a:t>
            </a:r>
            <a:r>
              <a:rPr lang="en-GB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an-African, non-partisan survey research network that provides reliable data on African experiences and evaluations of democracy, governance, and quality of life. </a:t>
            </a:r>
          </a:p>
          <a:p>
            <a:pPr marL="514350" indent="-285750"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Goal: To give African publics a voice in policy and decision making.</a:t>
            </a:r>
          </a:p>
          <a:p>
            <a:pPr marL="514350" indent="-285750"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Nine survey rounds in up to 42 countries have been completed since 1999. </a:t>
            </a:r>
          </a:p>
          <a:p>
            <a:pPr marL="514350" indent="-285750"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Round 10 surveys were launched in January 2024 </a:t>
            </a:r>
            <a:r>
              <a:rPr lang="en-GB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and are expected to run to mid 2025. 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08E66-FC84-D738-0FB9-084AF951B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6" y="6013679"/>
            <a:ext cx="1985805" cy="844321"/>
          </a:xfrm>
          <a:prstGeom prst="rect">
            <a:avLst/>
          </a:prstGeom>
        </p:spPr>
      </p:pic>
      <p:sp>
        <p:nvSpPr>
          <p:cNvPr id="3" name="Google Shape;358;p15">
            <a:extLst>
              <a:ext uri="{FF2B5EF4-FFF2-40B4-BE49-F238E27FC236}">
                <a16:creationId xmlns:a16="http://schemas.microsoft.com/office/drawing/2014/main" id="{587F4C9A-9929-1DBA-01E6-78E2032B2A97}"/>
              </a:ext>
            </a:extLst>
          </p:cNvPr>
          <p:cNvSpPr/>
          <p:nvPr/>
        </p:nvSpPr>
        <p:spPr>
          <a:xfrm>
            <a:off x="506390" y="1339672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9F2B0-53E3-5C8F-4E2A-A7ABE957F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746" y="1705630"/>
            <a:ext cx="4867243" cy="344357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2C65D6C5-9CBE-F917-4CEE-FEFF83333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9B230-F0A2-AC40-6B48-C5375B46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A905C-AC90-C06B-3AAE-D8F299E37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10" y="195944"/>
            <a:ext cx="9194824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0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B32D1D03-F649-0272-7F52-63736880A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587DDE-AF99-8089-4428-34EBD1D96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13A09-2536-A6B2-0401-377213CEB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914" y="143691"/>
            <a:ext cx="9367124" cy="66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2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FC5CBC5E-0A7B-A677-9189-A0639EA47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432AA6-1EDC-BAC0-89FC-1EF06BC4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22D58F-E0A1-476E-196B-0C31CAE43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13" y="169817"/>
            <a:ext cx="9344667" cy="65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26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E6A0A3CE-BBB8-DB09-52A3-56098D9D4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E9FB5-E5B1-3C6E-4F92-5A5099092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B9EE5-7508-8F1B-F1A6-97AED14A0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93" y="287383"/>
            <a:ext cx="9157821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59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8"/>
          <p:cNvSpPr txBox="1">
            <a:spLocks noGrp="1"/>
          </p:cNvSpPr>
          <p:nvPr>
            <p:ph type="title"/>
          </p:nvPr>
        </p:nvSpPr>
        <p:spPr>
          <a:xfrm>
            <a:off x="243068" y="0"/>
            <a:ext cx="9016122" cy="40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 sz="2600" dirty="0">
                <a:latin typeface="+mj-lt"/>
              </a:rPr>
              <a:t>Conclusion</a:t>
            </a:r>
            <a:endParaRPr sz="2600" dirty="0">
              <a:latin typeface="+mj-lt"/>
            </a:endParaRPr>
          </a:p>
        </p:txBody>
      </p:sp>
      <p:sp>
        <p:nvSpPr>
          <p:cNvPr id="473" name="Google Shape;473;p18"/>
          <p:cNvSpPr txBox="1">
            <a:spLocks noGrp="1"/>
          </p:cNvSpPr>
          <p:nvPr>
            <p:ph type="body" idx="1"/>
          </p:nvPr>
        </p:nvSpPr>
        <p:spPr>
          <a:xfrm>
            <a:off x="92597" y="825269"/>
            <a:ext cx="8796759" cy="440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endParaRPr lang="en-GB" sz="2200" dirty="0">
              <a:solidFill>
                <a:schemeClr val="tx1"/>
              </a:solidFill>
              <a:effectLst/>
              <a:latin typeface="+mn-lt"/>
            </a:endParaRPr>
          </a:p>
          <a:p>
            <a:pPr marL="514350" indent="-2857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effectLst/>
                <a:latin typeface="+mn-lt"/>
              </a:rPr>
              <a:t>As with the rest of Africans, mo</a:t>
            </a:r>
            <a:r>
              <a:rPr lang="en-GB" sz="2200" dirty="0">
                <a:solidFill>
                  <a:schemeClr val="tx1"/>
                </a:solidFill>
                <a:effectLst/>
                <a:latin typeface="+mn-lt"/>
              </a:rPr>
              <a:t>st West Africans continue to voice strong support for democratic governance; </a:t>
            </a:r>
          </a:p>
          <a:p>
            <a:pPr marL="514350" indent="-2857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GB" sz="2200" dirty="0">
              <a:solidFill>
                <a:srgbClr val="262626"/>
              </a:solidFill>
              <a:effectLst/>
              <a:latin typeface="+mn-lt"/>
            </a:endParaRPr>
          </a:p>
          <a:p>
            <a:pPr marL="514350" indent="-2857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solidFill>
                  <a:srgbClr val="262626"/>
                </a:solidFill>
                <a:latin typeface="+mn-lt"/>
              </a:rPr>
              <a:t>But p</a:t>
            </a:r>
            <a:r>
              <a:rPr lang="en-GB" sz="2200" dirty="0">
                <a:solidFill>
                  <a:srgbClr val="262626"/>
                </a:solidFill>
                <a:effectLst/>
                <a:latin typeface="+mn-lt"/>
              </a:rPr>
              <a:t>opular satisfaction with democracy, has witnessed a steady decline over the past decade</a:t>
            </a:r>
            <a:r>
              <a:rPr lang="en-GB" sz="2200" dirty="0">
                <a:solidFill>
                  <a:srgbClr val="262626"/>
                </a:solidFill>
                <a:latin typeface="+mn-lt"/>
              </a:rPr>
              <a:t>;</a:t>
            </a:r>
            <a:endParaRPr lang="en-GB" sz="2200" dirty="0">
              <a:solidFill>
                <a:srgbClr val="262626"/>
              </a:solidFill>
              <a:effectLst/>
              <a:latin typeface="+mn-lt"/>
            </a:endParaRPr>
          </a:p>
          <a:p>
            <a:pPr marL="514350" indent="-2857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GB" sz="2200" dirty="0">
              <a:solidFill>
                <a:srgbClr val="262626"/>
              </a:solidFill>
              <a:effectLst/>
              <a:latin typeface="+mn-lt"/>
            </a:endParaRPr>
          </a:p>
          <a:p>
            <a:pPr marL="514350" indent="-2857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solidFill>
                  <a:srgbClr val="262626"/>
                </a:solidFill>
                <a:latin typeface="+mn-lt"/>
              </a:rPr>
              <a:t>Perceived supply of democracy continues to lag behind citizens’ aspirations (demand); </a:t>
            </a:r>
          </a:p>
          <a:p>
            <a:pPr marL="228600" indent="0">
              <a:buClr>
                <a:schemeClr val="accent1"/>
              </a:buClr>
              <a:buSzPct val="100000"/>
            </a:pPr>
            <a:endParaRPr lang="en-GB" sz="2200" dirty="0">
              <a:solidFill>
                <a:srgbClr val="262626"/>
              </a:solidFill>
              <a:latin typeface="+mn-lt"/>
            </a:endParaRPr>
          </a:p>
          <a:p>
            <a:pPr marL="514350" indent="-2857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solidFill>
                  <a:srgbClr val="262626"/>
                </a:solidFill>
                <a:latin typeface="+mn-lt"/>
              </a:rPr>
              <a:t>Need for governments to deliver democratic and accountable governance to match demand.  </a:t>
            </a:r>
          </a:p>
          <a:p>
            <a:pPr marL="514350" indent="-285750"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sz="22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AEECDE-C3AD-A219-8B4C-14BF7EE8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5928274"/>
            <a:ext cx="1985805" cy="844321"/>
          </a:xfrm>
          <a:prstGeom prst="rect">
            <a:avLst/>
          </a:prstGeom>
        </p:spPr>
      </p:pic>
      <p:sp>
        <p:nvSpPr>
          <p:cNvPr id="3" name="Google Shape;358;p15">
            <a:extLst>
              <a:ext uri="{FF2B5EF4-FFF2-40B4-BE49-F238E27FC236}">
                <a16:creationId xmlns:a16="http://schemas.microsoft.com/office/drawing/2014/main" id="{B9FFB021-212C-B575-BB7A-29457C1C77D7}"/>
              </a:ext>
            </a:extLst>
          </p:cNvPr>
          <p:cNvSpPr/>
          <p:nvPr/>
        </p:nvSpPr>
        <p:spPr>
          <a:xfrm>
            <a:off x="350101" y="612545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566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4"/>
          <p:cNvSpPr/>
          <p:nvPr/>
        </p:nvSpPr>
        <p:spPr>
          <a:xfrm>
            <a:off x="-3366" y="-12044"/>
            <a:ext cx="9147366" cy="6870044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E554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4"/>
          <p:cNvSpPr txBox="1"/>
          <p:nvPr/>
        </p:nvSpPr>
        <p:spPr>
          <a:xfrm>
            <a:off x="261258" y="4242942"/>
            <a:ext cx="3740726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00" tIns="46200" rIns="46200" bIns="23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23"/>
              </a:buClr>
              <a:buSzPts val="1400"/>
              <a:buFont typeface="Century Gothic"/>
              <a:buNone/>
            </a:pPr>
            <a:r>
              <a:rPr lang="en-GB" sz="2400" b="1" i="0" u="none" strike="noStrike" cap="none" dirty="0" err="1">
                <a:solidFill>
                  <a:srgbClr val="FFFFFF"/>
                </a:solidFill>
                <a:latin typeface="+mn-lt"/>
                <a:ea typeface="Century Gothic"/>
                <a:cs typeface="Century Gothic"/>
                <a:sym typeface="Century Gothic"/>
              </a:rPr>
              <a:t>www.afrobarometer.org</a:t>
            </a:r>
            <a:endParaRPr sz="2400" b="0" i="0" u="none" strike="noStrike" cap="none" dirty="0">
              <a:solidFill>
                <a:srgbClr val="FFFFFF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5E23"/>
              </a:buClr>
              <a:buSzPts val="700"/>
              <a:buFont typeface="Century Gothic"/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#</a:t>
            </a:r>
            <a:r>
              <a:rPr lang="en-GB" sz="1400" b="1" i="0" u="none" strike="noStrike" cap="none" dirty="0" err="1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VoicesAfrica</a:t>
            </a:r>
            <a:r>
              <a:rPr lang="en-GB" sz="1400" b="1" i="0" u="none" strike="noStrike" cap="none" dirty="0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 on Twitter, Facebook, LinkedIn, Instagram.</a:t>
            </a:r>
            <a:endParaRPr sz="1400" b="0" i="0" u="none" strike="noStrike" cap="none" dirty="0">
              <a:solidFill>
                <a:schemeClr val="bg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Pts val="700"/>
              <a:buFont typeface="Century Gothic"/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Do your own data analysis – on any question, for any country and survey round.</a:t>
            </a:r>
            <a:endParaRPr sz="1400" b="1" i="0" u="none" strike="noStrike" cap="none" dirty="0">
              <a:solidFill>
                <a:schemeClr val="bg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Pts val="700"/>
              <a:buFont typeface="Century Gothic"/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It’s easy and free at </a:t>
            </a:r>
            <a:r>
              <a:rPr lang="en-GB" sz="1400" b="1" i="0" u="none" strike="noStrike" cap="none" dirty="0" err="1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www.afrobarometer.org</a:t>
            </a:r>
            <a:r>
              <a:rPr lang="en-GB" sz="1400" b="1" i="0" u="none" strike="noStrike" cap="none" dirty="0">
                <a:solidFill>
                  <a:schemeClr val="bg1"/>
                </a:solidFill>
                <a:latin typeface="+mn-lt"/>
                <a:ea typeface="Century Gothic"/>
                <a:cs typeface="Century Gothic"/>
                <a:sym typeface="Century Gothic"/>
              </a:rPr>
              <a:t>/online-data-analysis.</a:t>
            </a:r>
            <a:endParaRPr sz="1400" b="0" i="0" u="none" strike="noStrike" cap="none" dirty="0">
              <a:solidFill>
                <a:schemeClr val="bg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Pts val="700"/>
              <a:buFont typeface="Century Gothic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24"/>
          <p:cNvSpPr txBox="1">
            <a:spLocks noGrp="1"/>
          </p:cNvSpPr>
          <p:nvPr>
            <p:ph type="title"/>
          </p:nvPr>
        </p:nvSpPr>
        <p:spPr>
          <a:xfrm>
            <a:off x="588521" y="2612269"/>
            <a:ext cx="772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+mn-lt"/>
                <a:sym typeface="Century Gothic"/>
              </a:rPr>
              <a:t>T</a:t>
            </a:r>
            <a:r>
              <a:rPr lang="en-GB" sz="3600" dirty="0">
                <a:solidFill>
                  <a:srgbClr val="FFFFFF"/>
                </a:solidFill>
                <a:latin typeface="+mn-lt"/>
              </a:rPr>
              <a:t>hank you</a:t>
            </a:r>
            <a:endParaRPr sz="3600" b="1" i="0" u="none" strike="noStrike" cap="none" dirty="0">
              <a:solidFill>
                <a:srgbClr val="3F3F3F"/>
              </a:solidFill>
              <a:latin typeface="+mn-lt"/>
              <a:sym typeface="Century Gothic"/>
            </a:endParaRPr>
          </a:p>
        </p:txBody>
      </p:sp>
      <p:sp>
        <p:nvSpPr>
          <p:cNvPr id="691" name="Google Shape;691;p24"/>
          <p:cNvSpPr/>
          <p:nvPr/>
        </p:nvSpPr>
        <p:spPr>
          <a:xfrm>
            <a:off x="594292" y="3691619"/>
            <a:ext cx="1595444" cy="82939"/>
          </a:xfrm>
          <a:custGeom>
            <a:avLst/>
            <a:gdLst/>
            <a:ahLst/>
            <a:cxnLst/>
            <a:rect l="l" t="t" r="r" b="b"/>
            <a:pathLst>
              <a:path w="3506470" h="136525" extrusionOk="0">
                <a:moveTo>
                  <a:pt x="3505868" y="0"/>
                </a:moveTo>
                <a:lnTo>
                  <a:pt x="0" y="0"/>
                </a:lnTo>
                <a:lnTo>
                  <a:pt x="0" y="136269"/>
                </a:lnTo>
                <a:lnTo>
                  <a:pt x="3505868" y="136269"/>
                </a:lnTo>
                <a:lnTo>
                  <a:pt x="3505868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77EE7-8455-BBEB-D94B-2F543E3C7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294" y="117553"/>
            <a:ext cx="1839253" cy="784195"/>
          </a:xfrm>
          <a:prstGeom prst="rect">
            <a:avLst/>
          </a:prstGeom>
        </p:spPr>
      </p:pic>
      <p:pic>
        <p:nvPicPr>
          <p:cNvPr id="3" name="Picture 2" descr="A person looking at a tablet&#10;&#10;Description automatically generated">
            <a:extLst>
              <a:ext uri="{FF2B5EF4-FFF2-40B4-BE49-F238E27FC236}">
                <a16:creationId xmlns:a16="http://schemas.microsoft.com/office/drawing/2014/main" id="{9C4505A0-08A1-1BF2-CD29-737E9A94C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570" y="-12044"/>
            <a:ext cx="4805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8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C14AD3-579D-F44A-B0E0-EDB77969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0999"/>
            <a:ext cx="9129094" cy="60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9"/>
          <p:cNvSpPr txBox="1">
            <a:spLocks noGrp="1"/>
          </p:cNvSpPr>
          <p:nvPr>
            <p:ph type="title"/>
          </p:nvPr>
        </p:nvSpPr>
        <p:spPr>
          <a:xfrm>
            <a:off x="502141" y="617845"/>
            <a:ext cx="8752800" cy="40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 sz="2600" dirty="0">
                <a:latin typeface="+mj-lt"/>
              </a:rPr>
              <a:t>Methodology</a:t>
            </a:r>
            <a:endParaRPr sz="2600" dirty="0">
              <a:latin typeface="+mj-lt"/>
            </a:endParaRPr>
          </a:p>
        </p:txBody>
      </p:sp>
      <p:sp>
        <p:nvSpPr>
          <p:cNvPr id="509" name="Google Shape;509;p19"/>
          <p:cNvSpPr txBox="1">
            <a:spLocks noGrp="1"/>
          </p:cNvSpPr>
          <p:nvPr>
            <p:ph type="body" idx="1"/>
          </p:nvPr>
        </p:nvSpPr>
        <p:spPr>
          <a:xfrm>
            <a:off x="502141" y="1753635"/>
            <a:ext cx="3961575" cy="391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298450" marR="24130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Nationally representative sample of adult citizens (aged 18+)</a:t>
            </a:r>
          </a:p>
          <a:p>
            <a:pPr marL="298450" marR="24130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Face-to-face interviews in the language of the respondent’s choice</a:t>
            </a:r>
          </a:p>
          <a:p>
            <a:pPr marL="298450" marR="24130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Standard questionnaire allows comparisons across countries and over time.</a:t>
            </a:r>
          </a:p>
          <a:p>
            <a:pPr marL="298450" marR="241300" lvl="0" indent="-28575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dirty="0">
                <a:latin typeface="+mn-lt"/>
              </a:rPr>
              <a:t>Sample sizes of 1,200 or 2,400 yield country-level results with margins of sampling error of +/-2 or 3 percentage points.</a:t>
            </a:r>
          </a:p>
        </p:txBody>
      </p:sp>
      <p:sp>
        <p:nvSpPr>
          <p:cNvPr id="510" name="Google Shape;510;p19"/>
          <p:cNvSpPr/>
          <p:nvPr/>
        </p:nvSpPr>
        <p:spPr>
          <a:xfrm>
            <a:off x="502141" y="1385599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4864AC-E986-D97B-0883-430E78257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1913C5-A525-D8C3-DE6E-0E7CD78E1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286" y="2349111"/>
            <a:ext cx="4086448" cy="2724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/>
          <p:nvPr/>
        </p:nvSpPr>
        <p:spPr>
          <a:xfrm>
            <a:off x="-27429" y="823"/>
            <a:ext cx="9147366" cy="3053353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E554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 txBox="1">
            <a:spLocks noGrp="1"/>
          </p:cNvSpPr>
          <p:nvPr>
            <p:ph type="title"/>
          </p:nvPr>
        </p:nvSpPr>
        <p:spPr>
          <a:xfrm>
            <a:off x="300308" y="623067"/>
            <a:ext cx="6000600" cy="139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 sz="3000" dirty="0">
                <a:solidFill>
                  <a:srgbClr val="FFFFFF"/>
                </a:solidFill>
                <a:latin typeface="+mn-lt"/>
              </a:rPr>
              <a:t>Democracy in Africa:</a:t>
            </a:r>
            <a:br>
              <a:rPr lang="en-US" sz="3000" dirty="0">
                <a:solidFill>
                  <a:srgbClr val="FFFFFF"/>
                </a:solidFill>
                <a:latin typeface="+mn-lt"/>
              </a:rPr>
            </a:br>
            <a:r>
              <a:rPr lang="en-US" sz="3000" dirty="0">
                <a:solidFill>
                  <a:srgbClr val="FFFFFF"/>
                </a:solidFill>
                <a:latin typeface="+mn-lt"/>
              </a:rPr>
              <a:t>Trends in popular support and satisfaction</a:t>
            </a:r>
            <a:endParaRPr sz="3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502897" y="2181155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11"/>
          <p:cNvGrpSpPr/>
          <p:nvPr/>
        </p:nvGrpSpPr>
        <p:grpSpPr>
          <a:xfrm>
            <a:off x="5794523" y="-252544"/>
            <a:ext cx="3762382" cy="4508826"/>
            <a:chOff x="18380420" y="9084519"/>
            <a:chExt cx="890357" cy="1067001"/>
          </a:xfrm>
        </p:grpSpPr>
        <p:sp>
          <p:nvSpPr>
            <p:cNvPr id="219" name="Google Shape;219;p11"/>
            <p:cNvSpPr/>
            <p:nvPr/>
          </p:nvSpPr>
          <p:spPr>
            <a:xfrm>
              <a:off x="18960430" y="9141933"/>
              <a:ext cx="292734" cy="396875"/>
            </a:xfrm>
            <a:custGeom>
              <a:avLst/>
              <a:gdLst/>
              <a:ahLst/>
              <a:cxnLst/>
              <a:rect l="l" t="t" r="r" b="b"/>
              <a:pathLst>
                <a:path w="292734" h="396875" extrusionOk="0">
                  <a:moveTo>
                    <a:pt x="71915" y="0"/>
                  </a:moveTo>
                  <a:lnTo>
                    <a:pt x="0" y="171810"/>
                  </a:lnTo>
                  <a:lnTo>
                    <a:pt x="87447" y="305517"/>
                  </a:lnTo>
                  <a:lnTo>
                    <a:pt x="142386" y="289621"/>
                  </a:lnTo>
                  <a:lnTo>
                    <a:pt x="149948" y="297644"/>
                  </a:lnTo>
                  <a:lnTo>
                    <a:pt x="119238" y="375420"/>
                  </a:lnTo>
                  <a:lnTo>
                    <a:pt x="291625" y="396511"/>
                  </a:lnTo>
                  <a:lnTo>
                    <a:pt x="292139" y="388594"/>
                  </a:lnTo>
                  <a:lnTo>
                    <a:pt x="292396" y="380668"/>
                  </a:lnTo>
                  <a:lnTo>
                    <a:pt x="292396" y="372645"/>
                  </a:lnTo>
                  <a:lnTo>
                    <a:pt x="289287" y="320983"/>
                  </a:lnTo>
                  <a:lnTo>
                    <a:pt x="280155" y="270856"/>
                  </a:lnTo>
                  <a:lnTo>
                    <a:pt x="265290" y="222705"/>
                  </a:lnTo>
                  <a:lnTo>
                    <a:pt x="244982" y="176971"/>
                  </a:lnTo>
                  <a:lnTo>
                    <a:pt x="219521" y="134095"/>
                  </a:lnTo>
                  <a:lnTo>
                    <a:pt x="189200" y="94519"/>
                  </a:lnTo>
                  <a:lnTo>
                    <a:pt x="154306" y="58684"/>
                  </a:lnTo>
                  <a:lnTo>
                    <a:pt x="115132" y="27030"/>
                  </a:lnTo>
                  <a:lnTo>
                    <a:pt x="71915" y="0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18471001" y="9084519"/>
              <a:ext cx="548640" cy="250825"/>
            </a:xfrm>
            <a:custGeom>
              <a:avLst/>
              <a:gdLst/>
              <a:ahLst/>
              <a:cxnLst/>
              <a:rect l="l" t="t" r="r" b="b"/>
              <a:pathLst>
                <a:path w="548640" h="250825" extrusionOk="0">
                  <a:moveTo>
                    <a:pt x="369356" y="0"/>
                  </a:moveTo>
                  <a:lnTo>
                    <a:pt x="319738" y="2685"/>
                  </a:lnTo>
                  <a:lnTo>
                    <a:pt x="271220" y="10638"/>
                  </a:lnTo>
                  <a:lnTo>
                    <a:pt x="224248" y="23705"/>
                  </a:lnTo>
                  <a:lnTo>
                    <a:pt x="179273" y="41730"/>
                  </a:lnTo>
                  <a:lnTo>
                    <a:pt x="136740" y="64560"/>
                  </a:lnTo>
                  <a:lnTo>
                    <a:pt x="97098" y="92040"/>
                  </a:lnTo>
                  <a:lnTo>
                    <a:pt x="60796" y="124015"/>
                  </a:lnTo>
                  <a:lnTo>
                    <a:pt x="28280" y="160332"/>
                  </a:lnTo>
                  <a:lnTo>
                    <a:pt x="0" y="200835"/>
                  </a:lnTo>
                  <a:lnTo>
                    <a:pt x="103245" y="250729"/>
                  </a:lnTo>
                  <a:lnTo>
                    <a:pt x="168583" y="169913"/>
                  </a:lnTo>
                  <a:lnTo>
                    <a:pt x="306651" y="145329"/>
                  </a:lnTo>
                  <a:lnTo>
                    <a:pt x="501621" y="145329"/>
                  </a:lnTo>
                  <a:lnTo>
                    <a:pt x="543498" y="48254"/>
                  </a:lnTo>
                  <a:lnTo>
                    <a:pt x="543648" y="47943"/>
                  </a:lnTo>
                  <a:lnTo>
                    <a:pt x="544056" y="46968"/>
                  </a:lnTo>
                  <a:lnTo>
                    <a:pt x="544260" y="46605"/>
                  </a:lnTo>
                  <a:lnTo>
                    <a:pt x="544473" y="46144"/>
                  </a:lnTo>
                  <a:lnTo>
                    <a:pt x="544677" y="45576"/>
                  </a:lnTo>
                  <a:lnTo>
                    <a:pt x="544828" y="45266"/>
                  </a:lnTo>
                  <a:lnTo>
                    <a:pt x="544934" y="44964"/>
                  </a:lnTo>
                  <a:lnTo>
                    <a:pt x="545085" y="44654"/>
                  </a:lnTo>
                  <a:lnTo>
                    <a:pt x="548586" y="36525"/>
                  </a:lnTo>
                  <a:lnTo>
                    <a:pt x="507090" y="20944"/>
                  </a:lnTo>
                  <a:lnTo>
                    <a:pt x="463273" y="9485"/>
                  </a:lnTo>
                  <a:lnTo>
                    <a:pt x="417305" y="2415"/>
                  </a:lnTo>
                  <a:lnTo>
                    <a:pt x="369356" y="0"/>
                  </a:lnTo>
                  <a:close/>
                </a:path>
                <a:path w="548640" h="250825" extrusionOk="0">
                  <a:moveTo>
                    <a:pt x="501621" y="145329"/>
                  </a:moveTo>
                  <a:lnTo>
                    <a:pt x="306651" y="145329"/>
                  </a:lnTo>
                  <a:lnTo>
                    <a:pt x="315605" y="178299"/>
                  </a:lnTo>
                  <a:lnTo>
                    <a:pt x="324125" y="181938"/>
                  </a:lnTo>
                  <a:lnTo>
                    <a:pt x="343177" y="189854"/>
                  </a:lnTo>
                  <a:lnTo>
                    <a:pt x="363000" y="197549"/>
                  </a:lnTo>
                  <a:lnTo>
                    <a:pt x="373833" y="200525"/>
                  </a:lnTo>
                  <a:lnTo>
                    <a:pt x="376524" y="199491"/>
                  </a:lnTo>
                  <a:lnTo>
                    <a:pt x="379736" y="197078"/>
                  </a:lnTo>
                  <a:lnTo>
                    <a:pt x="385553" y="191424"/>
                  </a:lnTo>
                  <a:lnTo>
                    <a:pt x="396058" y="180666"/>
                  </a:lnTo>
                  <a:lnTo>
                    <a:pt x="486377" y="180666"/>
                  </a:lnTo>
                  <a:lnTo>
                    <a:pt x="501621" y="145329"/>
                  </a:lnTo>
                  <a:close/>
                </a:path>
                <a:path w="548640" h="250825" extrusionOk="0">
                  <a:moveTo>
                    <a:pt x="486377" y="180666"/>
                  </a:moveTo>
                  <a:lnTo>
                    <a:pt x="396058" y="180666"/>
                  </a:lnTo>
                  <a:lnTo>
                    <a:pt x="480430" y="194452"/>
                  </a:lnTo>
                  <a:lnTo>
                    <a:pt x="486377" y="180666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9014543" y="9121045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80" h="12065" extrusionOk="0">
                  <a:moveTo>
                    <a:pt x="5044" y="0"/>
                  </a:moveTo>
                  <a:lnTo>
                    <a:pt x="4583" y="1134"/>
                  </a:lnTo>
                  <a:lnTo>
                    <a:pt x="3812" y="2934"/>
                  </a:lnTo>
                  <a:lnTo>
                    <a:pt x="3138" y="4574"/>
                  </a:lnTo>
                  <a:lnTo>
                    <a:pt x="1852" y="7455"/>
                  </a:lnTo>
                  <a:lnTo>
                    <a:pt x="1595" y="8076"/>
                  </a:lnTo>
                  <a:lnTo>
                    <a:pt x="1445" y="8386"/>
                  </a:lnTo>
                  <a:lnTo>
                    <a:pt x="1338" y="8696"/>
                  </a:lnTo>
                  <a:lnTo>
                    <a:pt x="1187" y="8998"/>
                  </a:lnTo>
                  <a:lnTo>
                    <a:pt x="984" y="9565"/>
                  </a:lnTo>
                  <a:lnTo>
                    <a:pt x="718" y="10035"/>
                  </a:lnTo>
                  <a:lnTo>
                    <a:pt x="0" y="11675"/>
                  </a:lnTo>
                  <a:lnTo>
                    <a:pt x="257" y="11782"/>
                  </a:lnTo>
                  <a:lnTo>
                    <a:pt x="416" y="11879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rgbClr val="66211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8910733" y="9537734"/>
              <a:ext cx="360044" cy="393065"/>
            </a:xfrm>
            <a:custGeom>
              <a:avLst/>
              <a:gdLst/>
              <a:ahLst/>
              <a:cxnLst/>
              <a:rect l="l" t="t" r="r" b="b"/>
              <a:pathLst>
                <a:path w="360044" h="393065" extrusionOk="0">
                  <a:moveTo>
                    <a:pt x="359676" y="26695"/>
                  </a:moveTo>
                  <a:lnTo>
                    <a:pt x="339305" y="24955"/>
                  </a:lnTo>
                  <a:lnTo>
                    <a:pt x="339420" y="23964"/>
                  </a:lnTo>
                  <a:lnTo>
                    <a:pt x="160909" y="0"/>
                  </a:lnTo>
                  <a:lnTo>
                    <a:pt x="87147" y="44450"/>
                  </a:lnTo>
                  <a:lnTo>
                    <a:pt x="106387" y="124802"/>
                  </a:lnTo>
                  <a:lnTo>
                    <a:pt x="58953" y="163220"/>
                  </a:lnTo>
                  <a:lnTo>
                    <a:pt x="64249" y="201041"/>
                  </a:lnTo>
                  <a:lnTo>
                    <a:pt x="45681" y="213639"/>
                  </a:lnTo>
                  <a:lnTo>
                    <a:pt x="40894" y="238175"/>
                  </a:lnTo>
                  <a:lnTo>
                    <a:pt x="8432" y="266103"/>
                  </a:lnTo>
                  <a:lnTo>
                    <a:pt x="0" y="392912"/>
                  </a:lnTo>
                  <a:lnTo>
                    <a:pt x="48082" y="382892"/>
                  </a:lnTo>
                  <a:lnTo>
                    <a:pt x="93535" y="368071"/>
                  </a:lnTo>
                  <a:lnTo>
                    <a:pt x="136182" y="348767"/>
                  </a:lnTo>
                  <a:lnTo>
                    <a:pt x="175793" y="325310"/>
                  </a:lnTo>
                  <a:lnTo>
                    <a:pt x="212191" y="298018"/>
                  </a:lnTo>
                  <a:lnTo>
                    <a:pt x="245160" y="267220"/>
                  </a:lnTo>
                  <a:lnTo>
                    <a:pt x="274497" y="233222"/>
                  </a:lnTo>
                  <a:lnTo>
                    <a:pt x="300012" y="196354"/>
                  </a:lnTo>
                  <a:lnTo>
                    <a:pt x="321487" y="156959"/>
                  </a:lnTo>
                  <a:lnTo>
                    <a:pt x="338721" y="115328"/>
                  </a:lnTo>
                  <a:lnTo>
                    <a:pt x="351523" y="71805"/>
                  </a:lnTo>
                  <a:lnTo>
                    <a:pt x="359676" y="26695"/>
                  </a:lnTo>
                  <a:close/>
                </a:path>
                <a:path w="360044" h="393065" extrusionOk="0">
                  <a:moveTo>
                    <a:pt x="359676" y="26644"/>
                  </a:moveTo>
                  <a:lnTo>
                    <a:pt x="351294" y="25514"/>
                  </a:lnTo>
                  <a:lnTo>
                    <a:pt x="350418" y="25463"/>
                  </a:lnTo>
                  <a:lnTo>
                    <a:pt x="349554" y="25311"/>
                  </a:lnTo>
                  <a:lnTo>
                    <a:pt x="348322" y="25158"/>
                  </a:lnTo>
                  <a:lnTo>
                    <a:pt x="347027" y="24955"/>
                  </a:lnTo>
                  <a:lnTo>
                    <a:pt x="345846" y="24790"/>
                  </a:lnTo>
                  <a:lnTo>
                    <a:pt x="344652" y="24688"/>
                  </a:lnTo>
                  <a:lnTo>
                    <a:pt x="344144" y="24587"/>
                  </a:lnTo>
                  <a:lnTo>
                    <a:pt x="343065" y="24485"/>
                  </a:lnTo>
                  <a:lnTo>
                    <a:pt x="342595" y="24384"/>
                  </a:lnTo>
                  <a:lnTo>
                    <a:pt x="342138" y="24384"/>
                  </a:lnTo>
                  <a:lnTo>
                    <a:pt x="341680" y="24282"/>
                  </a:lnTo>
                  <a:lnTo>
                    <a:pt x="339458" y="23914"/>
                  </a:lnTo>
                  <a:lnTo>
                    <a:pt x="339369" y="24904"/>
                  </a:lnTo>
                  <a:lnTo>
                    <a:pt x="359676" y="26644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Google Shape;22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960481" y="9120995"/>
              <a:ext cx="71915" cy="1927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1"/>
            <p:cNvSpPr/>
            <p:nvPr/>
          </p:nvSpPr>
          <p:spPr>
            <a:xfrm>
              <a:off x="18380420" y="9291730"/>
              <a:ext cx="514984" cy="859790"/>
            </a:xfrm>
            <a:custGeom>
              <a:avLst/>
              <a:gdLst/>
              <a:ahLst/>
              <a:cxnLst/>
              <a:rect l="l" t="t" r="r" b="b"/>
              <a:pathLst>
                <a:path w="514984" h="859790" extrusionOk="0">
                  <a:moveTo>
                    <a:pt x="53750" y="0"/>
                  </a:moveTo>
                  <a:lnTo>
                    <a:pt x="35077" y="39471"/>
                  </a:lnTo>
                  <a:lnTo>
                    <a:pt x="20131" y="81522"/>
                  </a:lnTo>
                  <a:lnTo>
                    <a:pt x="9125" y="126182"/>
                  </a:lnTo>
                  <a:lnTo>
                    <a:pt x="2325" y="173370"/>
                  </a:lnTo>
                  <a:lnTo>
                    <a:pt x="0" y="223007"/>
                  </a:lnTo>
                  <a:lnTo>
                    <a:pt x="2930" y="272786"/>
                  </a:lnTo>
                  <a:lnTo>
                    <a:pt x="11573" y="320745"/>
                  </a:lnTo>
                  <a:lnTo>
                    <a:pt x="25705" y="367504"/>
                  </a:lnTo>
                  <a:lnTo>
                    <a:pt x="45104" y="412554"/>
                  </a:lnTo>
                  <a:lnTo>
                    <a:pt x="69547" y="455387"/>
                  </a:lnTo>
                  <a:lnTo>
                    <a:pt x="98811" y="495497"/>
                  </a:lnTo>
                  <a:lnTo>
                    <a:pt x="132673" y="532375"/>
                  </a:lnTo>
                  <a:lnTo>
                    <a:pt x="170911" y="565514"/>
                  </a:lnTo>
                  <a:lnTo>
                    <a:pt x="213301" y="594406"/>
                  </a:lnTo>
                  <a:lnTo>
                    <a:pt x="259621" y="618543"/>
                  </a:lnTo>
                  <a:lnTo>
                    <a:pt x="225002" y="859707"/>
                  </a:lnTo>
                  <a:lnTo>
                    <a:pt x="507575" y="654962"/>
                  </a:lnTo>
                  <a:lnTo>
                    <a:pt x="514934" y="532531"/>
                  </a:lnTo>
                  <a:lnTo>
                    <a:pt x="459428" y="538861"/>
                  </a:lnTo>
                  <a:lnTo>
                    <a:pt x="425216" y="427796"/>
                  </a:lnTo>
                  <a:lnTo>
                    <a:pt x="403558" y="391165"/>
                  </a:lnTo>
                  <a:lnTo>
                    <a:pt x="421617" y="337157"/>
                  </a:lnTo>
                  <a:lnTo>
                    <a:pt x="380207" y="252582"/>
                  </a:lnTo>
                  <a:lnTo>
                    <a:pt x="386227" y="213539"/>
                  </a:lnTo>
                  <a:lnTo>
                    <a:pt x="338744" y="186526"/>
                  </a:lnTo>
                  <a:lnTo>
                    <a:pt x="246970" y="214718"/>
                  </a:lnTo>
                  <a:lnTo>
                    <a:pt x="171969" y="136685"/>
                  </a:lnTo>
                  <a:lnTo>
                    <a:pt x="180968" y="59362"/>
                  </a:lnTo>
                  <a:lnTo>
                    <a:pt x="53750" y="0"/>
                  </a:lnTo>
                  <a:close/>
                </a:path>
              </a:pathLst>
            </a:custGeom>
            <a:solidFill>
              <a:srgbClr val="A6373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11"/>
          <p:cNvSpPr/>
          <p:nvPr/>
        </p:nvSpPr>
        <p:spPr>
          <a:xfrm>
            <a:off x="0" y="3051637"/>
            <a:ext cx="9147366" cy="381669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73" y="0"/>
                </a:moveTo>
                <a:lnTo>
                  <a:pt x="0" y="0"/>
                </a:lnTo>
                <a:lnTo>
                  <a:pt x="0" y="11308542"/>
                </a:lnTo>
                <a:lnTo>
                  <a:pt x="20104073" y="11308542"/>
                </a:lnTo>
                <a:lnTo>
                  <a:pt x="201040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6BC0D-FA40-F9DD-0522-91BEEFC3C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3679"/>
            <a:ext cx="1985805" cy="844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8D53B-DA1E-E6B1-53C7-8B05F812D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073" y="3323582"/>
            <a:ext cx="4518524" cy="23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454284" y="83515"/>
            <a:ext cx="8752800" cy="10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600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Support for democracy and rejection of authoritarian rule </a:t>
            </a:r>
            <a:r>
              <a:rPr lang="en-GB" sz="2600" b="0" dirty="0">
                <a:solidFill>
                  <a:srgbClr val="1E1E1E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West Africa vs Africa</a:t>
            </a:r>
            <a:r>
              <a:rPr lang="en-GB" sz="2600" b="0" dirty="0">
                <a:solidFill>
                  <a:srgbClr val="1E1E1E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| 2021/2023</a:t>
            </a:r>
            <a:endParaRPr lang="en-GH" sz="2600" b="1" dirty="0">
              <a:solidFill>
                <a:srgbClr val="F25528"/>
              </a:solidFill>
              <a:effectLst/>
              <a:latin typeface="+mj-lt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79" name="Google Shape;379;p16"/>
          <p:cNvSpPr txBox="1">
            <a:spLocks noGrp="1"/>
          </p:cNvSpPr>
          <p:nvPr>
            <p:ph type="body" idx="1"/>
          </p:nvPr>
        </p:nvSpPr>
        <p:spPr>
          <a:xfrm>
            <a:off x="431680" y="4207844"/>
            <a:ext cx="8138944" cy="208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274320">
              <a:spcAft>
                <a:spcPts val="600"/>
              </a:spcAft>
            </a:pPr>
            <a:r>
              <a:rPr lang="en-GB" sz="1000" b="1" i="1" dirty="0">
                <a:latin typeface="+mn-lt"/>
              </a:rPr>
              <a:t>Respondents were asked: </a:t>
            </a:r>
            <a:r>
              <a:rPr lang="en-GB" sz="10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of these three statements is closest to your own opinion? </a:t>
            </a:r>
            <a:r>
              <a:rPr lang="en-GH" sz="10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0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Statement 1: Democracy is preferable to any other kind of government. Statement 2: In some circumstances, a non-democratic government can be preferable. Statement 3: For someone like me, it doesn’t matter what kind of government we have.</a:t>
            </a:r>
            <a:endParaRPr lang="en-GH" sz="1000" dirty="0"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H" sz="10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en-GB" sz="10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(% who say democracy is preferable)</a:t>
            </a:r>
            <a:endParaRPr lang="en-GH" sz="10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0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There are many ways to govern a country. Would you disapprove or approve of the following alternatives:</a:t>
            </a:r>
            <a:endParaRPr lang="en-GH" sz="10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0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Only one political party is allowed to stand for election and hold office.</a:t>
            </a:r>
            <a:endParaRPr lang="en-GH" sz="10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0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army comes in to govern the country.</a:t>
            </a:r>
            <a:endParaRPr lang="en-GH" sz="10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0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Elections and Parliament are abolished so that the president can decide everything.</a:t>
            </a:r>
            <a:endParaRPr lang="en-GH" sz="10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B" sz="10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(% who “disapprove” or “strongly disapprove”)</a:t>
            </a:r>
            <a:endParaRPr lang="en-GH" sz="10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700" marR="241300" lvl="0" indent="0" algn="just" rtl="0"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1000" i="1" dirty="0">
              <a:latin typeface="+mn-lt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512147" y="118937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0CAA5-AC70-7582-328E-ECBA2F32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3679"/>
            <a:ext cx="1985805" cy="84432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9AF98C-0C41-8FDE-4EC7-4D6A0297C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293355"/>
              </p:ext>
            </p:extLst>
          </p:nvPr>
        </p:nvGraphicFramePr>
        <p:xfrm>
          <a:off x="431680" y="1376234"/>
          <a:ext cx="8046114" cy="278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306438" y="304978"/>
            <a:ext cx="3351251" cy="200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Prefer democracy to any other alternative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</a:t>
            </a:r>
            <a:r>
              <a:rPr lang="en-GB" sz="2600" b="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15 West African</a:t>
            </a: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2021/2023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/>
          <p:cNvSpPr txBox="1">
            <a:spLocks noGrp="1"/>
          </p:cNvSpPr>
          <p:nvPr>
            <p:ph type="body" idx="1"/>
          </p:nvPr>
        </p:nvSpPr>
        <p:spPr>
          <a:xfrm>
            <a:off x="-3741" y="2939022"/>
            <a:ext cx="3236584" cy="339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pPr marL="274320">
              <a:spcAft>
                <a:spcPts val="600"/>
              </a:spcAft>
            </a:pPr>
            <a:r>
              <a:rPr lang="en-GB" sz="1400" i="1" dirty="0">
                <a:solidFill>
                  <a:srgbClr val="262626"/>
                </a:solidFill>
                <a:effectLst/>
                <a:latin typeface="+mn-lt"/>
              </a:rPr>
              <a:t>	</a:t>
            </a:r>
            <a:r>
              <a:rPr lang="en-GB" sz="1400" b="1" i="1" dirty="0">
                <a:latin typeface="+mn-lt"/>
              </a:rPr>
              <a:t>Respondents were asked: </a:t>
            </a: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of these three statements is closest to your own opinion? </a:t>
            </a:r>
            <a:r>
              <a:rPr lang="en-GH" sz="14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Statement 1: Democracy is preferable to any other kind of government. Statement 2: In some circumstances, a non-democratic government can be preferable. Statement 3: For someone like me, it doesn’t matter what kind of government we have.</a:t>
            </a:r>
            <a:endParaRPr lang="en-GH" sz="1400" dirty="0"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">
              <a:spcAft>
                <a:spcPts val="600"/>
              </a:spcAft>
            </a:pPr>
            <a:r>
              <a:rPr lang="en-GH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en-GB" sz="1400" i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(% who say democracy is preferable)</a:t>
            </a:r>
            <a:endParaRPr lang="en-GH" sz="14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sz="140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393393" y="2495328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408EC-625D-A4B6-1851-988E1B4E6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9323A8-FA4E-8CB3-EED4-A9AC146EA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969087"/>
              </p:ext>
            </p:extLst>
          </p:nvPr>
        </p:nvGraphicFramePr>
        <p:xfrm>
          <a:off x="3866606" y="141203"/>
          <a:ext cx="5107577" cy="643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387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8C9D389E-9D88-39AE-4A97-59D83172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>
            <a:extLst>
              <a:ext uri="{FF2B5EF4-FFF2-40B4-BE49-F238E27FC236}">
                <a16:creationId xmlns:a16="http://schemas.microsoft.com/office/drawing/2014/main" id="{8E647F4C-5A2B-1F77-D142-EBDDD8611E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438" y="304978"/>
            <a:ext cx="3351251" cy="240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GB" sz="2600" dirty="0">
                <a:latin typeface="+mj-lt"/>
              </a:rPr>
              <a:t>Changes in preference for democracy</a:t>
            </a:r>
            <a:br>
              <a:rPr lang="en-GB" sz="2600" dirty="0">
                <a:latin typeface="+mj-lt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13 West African countries</a:t>
            </a:r>
            <a:b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en-GB" sz="2600" b="0" dirty="0"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| 2014-2023</a:t>
            </a:r>
            <a:endParaRPr sz="2600" dirty="0">
              <a:latin typeface="+mj-lt"/>
            </a:endParaRPr>
          </a:p>
        </p:txBody>
      </p:sp>
      <p:sp>
        <p:nvSpPr>
          <p:cNvPr id="379" name="Google Shape;379;p16">
            <a:extLst>
              <a:ext uri="{FF2B5EF4-FFF2-40B4-BE49-F238E27FC236}">
                <a16:creationId xmlns:a16="http://schemas.microsoft.com/office/drawing/2014/main" id="{1283C7F6-DEA8-2AE4-E19B-1487CD5AD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87838" y="3735857"/>
            <a:ext cx="3424422" cy="129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5" rIns="0" bIns="0" anchor="t" anchorCtr="0">
            <a:spAutoFit/>
          </a:bodyPr>
          <a:lstStyle/>
          <a:p>
            <a:r>
              <a:rPr lang="en-GB" sz="1400" i="1" dirty="0">
                <a:solidFill>
                  <a:srgbClr val="262626"/>
                </a:solidFill>
                <a:effectLst/>
                <a:latin typeface="+mn-lt"/>
              </a:rPr>
              <a:t>	 Figure shows changes (in percentage points) of the  proportion between 2014/2015 and 2021/2023 who say democracy “is preferable to any other kind of government . </a:t>
            </a:r>
            <a:endParaRPr lang="en-GB" sz="1400" dirty="0">
              <a:solidFill>
                <a:srgbClr val="262626"/>
              </a:solidFill>
              <a:effectLst/>
              <a:latin typeface="+mn-lt"/>
            </a:endParaRPr>
          </a:p>
        </p:txBody>
      </p:sp>
      <p:sp>
        <p:nvSpPr>
          <p:cNvPr id="380" name="Google Shape;380;p16">
            <a:extLst>
              <a:ext uri="{FF2B5EF4-FFF2-40B4-BE49-F238E27FC236}">
                <a16:creationId xmlns:a16="http://schemas.microsoft.com/office/drawing/2014/main" id="{B2ACB9EB-0B7E-ED90-F00A-14BB585EC778}"/>
              </a:ext>
            </a:extLst>
          </p:cNvPr>
          <p:cNvSpPr/>
          <p:nvPr/>
        </p:nvSpPr>
        <p:spPr>
          <a:xfrm>
            <a:off x="306438" y="2918534"/>
            <a:ext cx="954030" cy="49763"/>
          </a:xfrm>
          <a:custGeom>
            <a:avLst/>
            <a:gdLst/>
            <a:ahLst/>
            <a:cxnLst/>
            <a:rect l="l" t="t" r="r" b="b"/>
            <a:pathLst>
              <a:path w="2096770" h="81914" extrusionOk="0">
                <a:moveTo>
                  <a:pt x="2096306" y="0"/>
                </a:moveTo>
                <a:lnTo>
                  <a:pt x="0" y="0"/>
                </a:lnTo>
                <a:lnTo>
                  <a:pt x="0" y="81481"/>
                </a:lnTo>
                <a:lnTo>
                  <a:pt x="2096306" y="81481"/>
                </a:lnTo>
                <a:lnTo>
                  <a:pt x="2096306" y="0"/>
                </a:lnTo>
                <a:close/>
              </a:path>
            </a:pathLst>
          </a:custGeom>
          <a:solidFill>
            <a:srgbClr val="A6373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9C3C2A-FD99-CF0B-E116-8A1C41BC8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1" y="6013679"/>
            <a:ext cx="1985805" cy="84432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6F65CC-1C41-C879-DB5A-581286C7D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705341"/>
              </p:ext>
            </p:extLst>
          </p:nvPr>
        </p:nvGraphicFramePr>
        <p:xfrm>
          <a:off x="3657688" y="49763"/>
          <a:ext cx="5303431" cy="666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1143256"/>
      </p:ext>
    </p:extLst>
  </p:cSld>
  <p:clrMapOvr>
    <a:masterClrMapping/>
  </p:clrMapOvr>
</p:sld>
</file>

<file path=ppt/theme/theme1.xml><?xml version="1.0" encoding="utf-8"?>
<a:theme xmlns:a="http://schemas.openxmlformats.org/drawingml/2006/main" name="AB PPT">
  <a:themeElements>
    <a:clrScheme name="Custom 8">
      <a:dk1>
        <a:srgbClr val="3C3C3C"/>
      </a:dk1>
      <a:lt1>
        <a:sysClr val="window" lastClr="FFFFFF"/>
      </a:lt1>
      <a:dk2>
        <a:srgbClr val="23D1A0"/>
      </a:dk2>
      <a:lt2>
        <a:srgbClr val="EEEEEE"/>
      </a:lt2>
      <a:accent1>
        <a:srgbClr val="F25528"/>
      </a:accent1>
      <a:accent2>
        <a:srgbClr val="FFAA00"/>
      </a:accent2>
      <a:accent3>
        <a:srgbClr val="B4292D"/>
      </a:accent3>
      <a:accent4>
        <a:srgbClr val="83277A"/>
      </a:accent4>
      <a:accent5>
        <a:srgbClr val="25249B"/>
      </a:accent5>
      <a:accent6>
        <a:srgbClr val="0079D6"/>
      </a:accent6>
      <a:hlink>
        <a:srgbClr val="23D1A0"/>
      </a:hlink>
      <a:folHlink>
        <a:srgbClr val="2E2E2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ternal PPT - 28 April" id="{B308DB4E-996D-3B43-9695-1BE1DB0813A0}" vid="{CC0A9E26-E7B4-974E-A40E-6A6DF78D2E7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8454</TotalTime>
  <Words>1716</Words>
  <Application>Microsoft Office PowerPoint</Application>
  <PresentationFormat>On-screen Show (4:3)</PresentationFormat>
  <Paragraphs>163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Wingdings</vt:lpstr>
      <vt:lpstr>Helvetica</vt:lpstr>
      <vt:lpstr>Arial</vt:lpstr>
      <vt:lpstr>Century Gothic</vt:lpstr>
      <vt:lpstr>AB PPT</vt:lpstr>
      <vt:lpstr>PowerPoint Presentation</vt:lpstr>
      <vt:lpstr>At a glance</vt:lpstr>
      <vt:lpstr>What is Afrobarometer</vt:lpstr>
      <vt:lpstr>PowerPoint Presentation</vt:lpstr>
      <vt:lpstr>Methodology</vt:lpstr>
      <vt:lpstr>Democracy in Africa: Trends in popular support and satisfaction</vt:lpstr>
      <vt:lpstr>Support for democracy and rejection of authoritarian rule | West Africa vs Africa | 2021/2023</vt:lpstr>
      <vt:lpstr>Prefer democracy to any other alternative | 15 West African countries | 2021/2023</vt:lpstr>
      <vt:lpstr>Changes in preference for democracy | 13 West African countries | 2014-2023</vt:lpstr>
      <vt:lpstr>Reject one-party rule | 15 West African countries | 2021/2023</vt:lpstr>
      <vt:lpstr>Reject one-man rule | 15 West African countries | 2021/2023</vt:lpstr>
      <vt:lpstr>Reject military rule | 15 West African countries | 2021/2023</vt:lpstr>
      <vt:lpstr>Changes in rejection of military rule (percentage points) | 13 West African countries | 2014-2023</vt:lpstr>
      <vt:lpstr>Trends in support for democracy and rejection of authoritarian rule | 13 African countries | 2014-2023</vt:lpstr>
      <vt:lpstr>Support for multiparty competition | 15 West African countries | 2021/2023</vt:lpstr>
      <vt:lpstr>Support for accountable governance | 15 West African countries | 2021/2023</vt:lpstr>
      <vt:lpstr>Support for elections | 15 West African countries | 2021/2023</vt:lpstr>
      <vt:lpstr>Support for presidential term limit | 15 West African countries | 2021/2023</vt:lpstr>
      <vt:lpstr>The military can intervene in politics if elected leaders abuse power | 15 West African countries | 2021/2023</vt:lpstr>
      <vt:lpstr>Satisfaction with democracy | 15 West African countries | 2021/2023</vt:lpstr>
      <vt:lpstr>Changes in satisfaction with democracy (percentage points) | 13 West African countries | 2014-2023</vt:lpstr>
      <vt:lpstr>Perceive country to  be a democracy | 15 West African countries | 2021/2023</vt:lpstr>
      <vt:lpstr>Changes in perception that country is a democracy (percentage points) | 13 West African countries | 2014-2023</vt:lpstr>
      <vt:lpstr>Views on democracy and governance | by age group | 15 countries |2021/2023</vt:lpstr>
      <vt:lpstr>Democracy country  scorecards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Boniface Dulani</dc:creator>
  <cp:lastModifiedBy>Anyway Chingwete</cp:lastModifiedBy>
  <cp:revision>39</cp:revision>
  <dcterms:modified xsi:type="dcterms:W3CDTF">2025-03-04T07:24:59Z</dcterms:modified>
</cp:coreProperties>
</file>